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56" r:id="rId5"/>
    <p:sldId id="257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69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29F9-5084-489A-ABDD-50E11248E7DB}" type="datetimeFigureOut">
              <a:rPr lang="pl-PL" smtClean="0"/>
              <a:pPr/>
              <a:t>2016-10-28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8ECA-D0B1-4A33-B44B-A2025FE14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0162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29F9-5084-489A-ABDD-50E11248E7DB}" type="datetimeFigureOut">
              <a:rPr lang="pl-PL" smtClean="0"/>
              <a:pPr/>
              <a:t>2016-10-28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8ECA-D0B1-4A33-B44B-A2025FE14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0969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29F9-5084-489A-ABDD-50E11248E7DB}" type="datetimeFigureOut">
              <a:rPr lang="pl-PL" smtClean="0"/>
              <a:pPr/>
              <a:t>2016-10-28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8ECA-D0B1-4A33-B44B-A2025FE14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6730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29F9-5084-489A-ABDD-50E11248E7DB}" type="datetimeFigureOut">
              <a:rPr lang="pl-PL" smtClean="0"/>
              <a:pPr/>
              <a:t>2016-10-28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8ECA-D0B1-4A33-B44B-A2025FE14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6449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29F9-5084-489A-ABDD-50E11248E7DB}" type="datetimeFigureOut">
              <a:rPr lang="pl-PL" smtClean="0"/>
              <a:pPr/>
              <a:t>2016-10-28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8ECA-D0B1-4A33-B44B-A2025FE14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2533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29F9-5084-489A-ABDD-50E11248E7DB}" type="datetimeFigureOut">
              <a:rPr lang="pl-PL" smtClean="0"/>
              <a:pPr/>
              <a:t>2016-10-28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8ECA-D0B1-4A33-B44B-A2025FE14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5501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29F9-5084-489A-ABDD-50E11248E7DB}" type="datetimeFigureOut">
              <a:rPr lang="pl-PL" smtClean="0"/>
              <a:pPr/>
              <a:t>2016-10-28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8ECA-D0B1-4A33-B44B-A2025FE14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775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29F9-5084-489A-ABDD-50E11248E7DB}" type="datetimeFigureOut">
              <a:rPr lang="pl-PL" smtClean="0"/>
              <a:pPr/>
              <a:t>2016-10-28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8ECA-D0B1-4A33-B44B-A2025FE14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1133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29F9-5084-489A-ABDD-50E11248E7DB}" type="datetimeFigureOut">
              <a:rPr lang="pl-PL" smtClean="0"/>
              <a:pPr/>
              <a:t>2016-10-28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8ECA-D0B1-4A33-B44B-A2025FE14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1330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29F9-5084-489A-ABDD-50E11248E7DB}" type="datetimeFigureOut">
              <a:rPr lang="pl-PL" smtClean="0"/>
              <a:pPr/>
              <a:t>2016-10-28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8ECA-D0B1-4A33-B44B-A2025FE14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7745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29F9-5084-489A-ABDD-50E11248E7DB}" type="datetimeFigureOut">
              <a:rPr lang="pl-PL" smtClean="0"/>
              <a:pPr/>
              <a:t>2016-10-28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8ECA-D0B1-4A33-B44B-A2025FE14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0223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1000" r="-3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A29F9-5084-489A-ABDD-50E11248E7DB}" type="datetimeFigureOut">
              <a:rPr lang="pl-PL" smtClean="0"/>
              <a:pPr/>
              <a:t>2016-10-28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A8ECA-D0B1-4A33-B44B-A2025FE14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5558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konwentkiscis@cis.chelm.pl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undacjakiscis/" TargetMode="External"/><Relationship Id="rId5" Type="http://schemas.openxmlformats.org/officeDocument/2006/relationships/hyperlink" Target="mailto:fundacjakiscis@fundacjakiscis.pl" TargetMode="External"/><Relationship Id="rId4" Type="http://schemas.openxmlformats.org/officeDocument/2006/relationships/hyperlink" Target="http://fundacjakiscis.p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Konwent Lubelszczyzny\konwent_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60608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47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„Procedury kompetencji i zasady współpracy w zakresie funkcjonowania Regionalnej Platformy Współpracy dotyczącej realizacji usług reintegracji społecznej i zawodowej (przez kluby i centra integracji społecznej) Raport  końcowy, ROPS, Lublin 2014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 smtClean="0"/>
              <a:t>3 Rekomendacja</a:t>
            </a:r>
            <a:r>
              <a:rPr lang="pl-PL" sz="1800" dirty="0" smtClean="0"/>
              <a:t>: Zwiększenie uczestnictwa przedstawicieli CIS i KIS w kształtowaniu modułu „zatrudnienie socjalne” w ramach polityki społecznej regionu.</a:t>
            </a:r>
          </a:p>
          <a:p>
            <a:pPr marL="0" indent="0">
              <a:buNone/>
            </a:pPr>
            <a:r>
              <a:rPr lang="pl-PL" sz="1800" i="1" dirty="0" smtClean="0"/>
              <a:t>(…) istnieje potrzeba wzmacniania oddolnych struktur </a:t>
            </a:r>
            <a:r>
              <a:rPr lang="pl-PL" sz="1800" i="1" dirty="0" err="1" smtClean="0"/>
              <a:t>rzeczniczych</a:t>
            </a:r>
            <a:r>
              <a:rPr lang="pl-PL" sz="1800" i="1" dirty="0" smtClean="0"/>
              <a:t> organizowanych przez podmioty zatrudnienia socjalnego (…)</a:t>
            </a:r>
          </a:p>
          <a:p>
            <a:pPr marL="0" indent="0">
              <a:buNone/>
            </a:pPr>
            <a:r>
              <a:rPr lang="pl-PL" sz="1800" dirty="0" smtClean="0"/>
              <a:t>(…) Zasadniczo chodzi o stworzenie przestrzeni do spotykania się pracowników i uczestników KIS i CIS w celu wymiany doświadczeń, integracji, wypracowywania innowacyjnych rozwiązań (…)</a:t>
            </a:r>
          </a:p>
          <a:p>
            <a:pPr marL="0" indent="0">
              <a:buNone/>
            </a:pPr>
            <a:r>
              <a:rPr lang="pl-PL" sz="1800" b="1" i="1" dirty="0" smtClean="0"/>
              <a:t>(…) przykładem takiej inicjatywy może być powołane Lubelskie Partnerstwo KIS – ów, które docelowo ma doprowadzić do utworzenia Konwentu Klubów i Centrów Integracji Społecznej Lubelszczyzny (…)”</a:t>
            </a:r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="" xmlns:p14="http://schemas.microsoft.com/office/powerpoint/2010/main" val="19466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928992" cy="1431032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lutego 2015 rok </a:t>
            </a:r>
            <a:br>
              <a:rPr lang="pl-PL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Pierwsze Posiedzenie Konwentu Klubów i Centrów Integracji Społecznej Lubelszczyzny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9218" name="Picture 2" descr="E:\Konwent Lubelszczyzny\Konwent Lub 2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67" y="2386385"/>
            <a:ext cx="4247964" cy="2831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Konwent Lubelszczyzny\Konwent Lub 2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2420888"/>
            <a:ext cx="4694341" cy="2762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Konwent Lubelszczyzny\Konwent Lub 2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08" y="4186996"/>
            <a:ext cx="6099270" cy="2637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26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080120"/>
          </a:xfrm>
        </p:spPr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Misja i cele 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60440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pl-PL" dirty="0"/>
              <a:t>Konwent Klubów i Centrów Integracji Społecznej Lubelszczyzny jest porozumieniem podmiotów zatrudnienia socjalnego, które posiadają swoje siedziby na obszarze Województwa Lubelskiego, działających zgodnie z przepisami ustawy z dnia 13 czerwca 2003 r. o zatrudnieniu socjalnym, którego </a:t>
            </a:r>
            <a:endParaRPr lang="pl-PL" dirty="0" smtClean="0"/>
          </a:p>
          <a:p>
            <a:pPr marL="0" lvl="0" indent="0" algn="ctr">
              <a:buNone/>
            </a:pPr>
            <a:r>
              <a:rPr lang="pl-PL" b="1" dirty="0" smtClean="0"/>
              <a:t>misją </a:t>
            </a:r>
            <a:r>
              <a:rPr lang="pl-PL" b="1" dirty="0"/>
              <a:t>jest wzajemna wymiana doświadczeń oraz wspieranie się w dążeniu do profesjonalizacji usług reintegracji społecznej i zawodowej, jako partnerskiego ogniwa w systemie pomocy  i wsparcia dla osób zagrożonych i wykluczonych społecznie.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669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Członkowie Konwentu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 smtClean="0">
                <a:solidFill>
                  <a:srgbClr val="FF0000"/>
                </a:solidFill>
              </a:rPr>
              <a:t>21</a:t>
            </a:r>
            <a:r>
              <a:rPr lang="pl-PL" dirty="0" smtClean="0">
                <a:solidFill>
                  <a:srgbClr val="FF0000"/>
                </a:solidFill>
              </a:rPr>
              <a:t> z 38 zarejestrowanych jednostek </a:t>
            </a:r>
          </a:p>
          <a:p>
            <a:pPr marL="0" indent="0" algn="ctr">
              <a:buNone/>
            </a:pPr>
            <a:r>
              <a:rPr lang="pl-PL" sz="2400" dirty="0"/>
              <a:t>w</a:t>
            </a:r>
            <a:r>
              <a:rPr lang="pl-PL" sz="2400" dirty="0" smtClean="0"/>
              <a:t> tym:</a:t>
            </a:r>
          </a:p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endParaRPr lang="pl-PL" sz="2400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8511990"/>
              </p:ext>
            </p:extLst>
          </p:nvPr>
        </p:nvGraphicFramePr>
        <p:xfrm>
          <a:off x="220183" y="2515485"/>
          <a:ext cx="8760296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6744072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Centrum Integracji Społecznej w Chełmie, działa od 2006 roku</a:t>
                      </a:r>
                    </a:p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KIS przy MOPS Puławy, działa od 2006 r</a:t>
                      </a:r>
                    </a:p>
                    <a:p>
                      <a:endParaRPr lang="pl-PL" sz="2000" dirty="0" smtClean="0"/>
                    </a:p>
                    <a:p>
                      <a:endParaRPr lang="pl-P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KIS przy Stowarzyszeniu Nowa Szansa w Zamościu, działa od 2007 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KIS JSNP </a:t>
                      </a:r>
                      <a:r>
                        <a:rPr lang="pl-PL" sz="2000" dirty="0" err="1" smtClean="0"/>
                        <a:t>Humanus</a:t>
                      </a:r>
                      <a:r>
                        <a:rPr lang="pl-PL" sz="2000" dirty="0" smtClean="0"/>
                        <a:t> w Janowie Lubelskim, działa od 2008 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949280"/>
            <a:ext cx="719866" cy="71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JA\Desktop\nowa szan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694775" cy="98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1044139" cy="6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985609" cy="79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578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856984" cy="79208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 Konwentu KIS CIS Lubelszczyzny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79512" y="2060848"/>
            <a:ext cx="8856984" cy="4536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 smtClean="0"/>
              <a:t>Nawiązaliśmy współpracę z administracją:</a:t>
            </a:r>
          </a:p>
          <a:p>
            <a:r>
              <a:rPr lang="pl-PL" sz="2400" dirty="0" smtClean="0"/>
              <a:t>Zostaliśmy wpisani do bazy danych organizacji pozarządowych zainteresowanych konsultowaniem dokumentów które powstają w </a:t>
            </a:r>
            <a:r>
              <a:rPr lang="pl-PL" sz="2400" dirty="0" err="1" smtClean="0"/>
              <a:t>MRPiPS</a:t>
            </a:r>
            <a:r>
              <a:rPr lang="pl-PL" sz="2400" dirty="0" smtClean="0"/>
              <a:t> – DPP oraz DPS</a:t>
            </a:r>
          </a:p>
          <a:p>
            <a:r>
              <a:rPr lang="pl-PL" sz="2400" dirty="0" smtClean="0"/>
              <a:t>Bierzemy czynny udział w konsultacjach dokumentów  związanych z wdrażaniem EFS w ramach RPO WL 2014-2020 </a:t>
            </a:r>
          </a:p>
          <a:p>
            <a:r>
              <a:rPr lang="pl-PL" sz="2400" dirty="0" smtClean="0"/>
              <a:t>Współpracujemy z ROPS, WUP, UM</a:t>
            </a:r>
          </a:p>
          <a:p>
            <a:pPr marL="0" indent="0">
              <a:buNone/>
            </a:pPr>
            <a:r>
              <a:rPr lang="pl-PL" sz="2400" dirty="0" smtClean="0"/>
              <a:t>Prowadzimy działania integracyjne i edukacyjne dla środowiska zatrudnienia socjalnego , współpracujemy z OWES w naszym województwie.</a:t>
            </a:r>
          </a:p>
          <a:p>
            <a:pPr marL="0" indent="0">
              <a:buNone/>
            </a:pPr>
            <a:r>
              <a:rPr lang="pl-PL" sz="2400" dirty="0" smtClean="0"/>
              <a:t>Prowadzimy promocję zatrudnienia socjalnego w mediach społecznościowych.</a:t>
            </a:r>
          </a:p>
          <a:p>
            <a:endParaRPr lang="pl-PL" sz="2800" dirty="0" smtClean="0"/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35488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6" cy="936104"/>
          </a:xfrm>
        </p:spPr>
        <p:txBody>
          <a:bodyPr>
            <a:noAutofit/>
          </a:bodyPr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zkolenie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 Dotacje na aktywizację społeczną – Działanie 11.1 Aktywne włączenie”  dotyczące pozyskiwania środków finansowych </a:t>
            </a:r>
            <a:b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EFS na działanie CIS i KIS w ramach RPO 2014 – 2020</a:t>
            </a:r>
          </a:p>
        </p:txBody>
      </p:sp>
      <p:pic>
        <p:nvPicPr>
          <p:cNvPr id="12291" name="Picture 3" descr="E:\Konwent Lubelszczyzny\konwent Lub 3\zdjecie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5" y="2996952"/>
            <a:ext cx="4666488" cy="2660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Konwent Lubelszczyzny\konwent Lub 3\zdjęcie 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10956"/>
            <a:ext cx="4459817" cy="3870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48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712968" cy="115212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r>
              <a:rPr lang="pl-PL" sz="2700" dirty="0" smtClean="0"/>
              <a:t>„Skuteczne pozyskiwanie funduszy europejskich w ramach działania 11.1  Aktywne włączenie Regionalnego Programu Operacyjnego Województwa Lubelskiego(projekty dla OPS)</a:t>
            </a:r>
            <a:br>
              <a:rPr lang="pl-PL" sz="2700" dirty="0" smtClean="0"/>
            </a:br>
            <a:endParaRPr lang="pl-PL" sz="2700" dirty="0"/>
          </a:p>
        </p:txBody>
      </p:sp>
      <p:pic>
        <p:nvPicPr>
          <p:cNvPr id="13314" name="Picture 2" descr="E:\Konwent Lubelszczyzny\szkolenie 19.04.2016\Szkolenie Konwent 19.04.2016 r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687601" cy="2919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Konwent Lubelszczyzny\szkolenie 19.04.2016\Szkolenie Konwent 19.04.2016 r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4032448" cy="2919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78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296144"/>
          </a:xfrm>
        </p:spPr>
        <p:txBody>
          <a:bodyPr>
            <a:noAutofit/>
          </a:bodyPr>
          <a:lstStyle/>
          <a:p>
            <a:r>
              <a:rPr lang="pl-PL" sz="2400" dirty="0" smtClean="0"/>
              <a:t>Spotkanie </a:t>
            </a:r>
            <a:r>
              <a:rPr lang="pl-PL" sz="2400" dirty="0"/>
              <a:t>Konwentu Klubów i Centrów Integracji Społecznej Lubelszczyzny tym razem odbyło się w gościnnym CIS w Białej Podlaskiej prowadzonym przez Siedlecki Caritas</a:t>
            </a:r>
          </a:p>
        </p:txBody>
      </p:sp>
      <p:pic>
        <p:nvPicPr>
          <p:cNvPr id="14338" name="Picture 2" descr="C:\Users\JA\Desktop\Biała Podlaska CIS\na stronę\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0224"/>
            <a:ext cx="4180703" cy="3077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A\Desktop\Biała Podlaska CIS\na stronę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30224"/>
            <a:ext cx="3977560" cy="3077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28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15362" name="Picture 2" descr="C:\Users\JA\Desktop\Biała Podlaska CIS\na stronę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9" y="18864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JA\Desktop\Biała Podlaska CIS\na stronę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6024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JA\Desktop\Biała Podlaska CIS\na stronę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9" y="3596680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JA\Desktop\Biała Podlaska CIS\na stronę\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84848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79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11266" name="Picture 2" descr="E:\Fundacja\Logo\konwent_fundacja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1559"/>
            <a:ext cx="8568952" cy="3665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41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63272" cy="1224136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2010 r. Pierwsze Ogólnopolskie Regionalne Targi Aktywnych Form Pomocy</a:t>
            </a:r>
            <a:endParaRPr lang="pl-PL" sz="2800" b="1" dirty="0"/>
          </a:p>
        </p:txBody>
      </p:sp>
      <p:pic>
        <p:nvPicPr>
          <p:cNvPr id="6146" name="Picture 2" descr="C:\Users\JA\Desktop\Partnertwo KIS\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16655"/>
            <a:ext cx="2427360" cy="2056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A\Desktop\Partnertwo KIS\t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42057"/>
            <a:ext cx="3033677" cy="2031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A\Desktop\Partnertwo KIS\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1" y="4220682"/>
            <a:ext cx="3678868" cy="2463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A\Desktop\Partnertwo KIS\t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3736472" cy="2502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914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9641667" cy="55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48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600200"/>
            <a:ext cx="10729191" cy="53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162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068960"/>
            <a:ext cx="8568952" cy="305720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Rzecznik podmiotów zatrudnienia socjalnego woj. lubelskiego</a:t>
            </a:r>
          </a:p>
          <a:p>
            <a:r>
              <a:rPr lang="pl-PL" sz="2400" dirty="0" smtClean="0"/>
              <a:t>Członek Regionalnego Komitetu Ekonomii Społecznej (tylko przedstawiciele osób prawnych) przy Marszałku WL</a:t>
            </a:r>
          </a:p>
          <a:p>
            <a:r>
              <a:rPr lang="pl-PL" sz="2400" dirty="0" smtClean="0"/>
              <a:t>Organ prowadzący gazety internetowej </a:t>
            </a:r>
          </a:p>
          <a:p>
            <a:endParaRPr lang="pl-PL" sz="2400" dirty="0" smtClean="0"/>
          </a:p>
          <a:p>
            <a:endParaRPr lang="pl-PL" sz="2400" dirty="0"/>
          </a:p>
        </p:txBody>
      </p:sp>
      <p:pic>
        <p:nvPicPr>
          <p:cNvPr id="19458" name="Picture 2" descr="E:\Fundacja\Logo\konwent_fundacja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18" y="1412776"/>
            <a:ext cx="3053278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E:\Fundacja\Gazeta\Logo\logo gaze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69160"/>
            <a:ext cx="3133090" cy="1289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87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Fundacja\Logo\konwent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64704"/>
            <a:ext cx="3348372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E:\Fundacja\Logo\konwent_fundacja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846981"/>
            <a:ext cx="3312369" cy="1477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707904" y="3846982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/>
              <a:t>Konwent Klubów i Centrów Integracji Społecznej</a:t>
            </a:r>
            <a:endParaRPr lang="pl-PL" sz="1600" dirty="0"/>
          </a:p>
          <a:p>
            <a:pPr algn="ctr"/>
            <a:r>
              <a:rPr lang="pl-PL" sz="1600" dirty="0"/>
              <a:t>23-300 Janów Lubelski,  ul. Bohaterów </a:t>
            </a:r>
            <a:r>
              <a:rPr lang="pl-PL" sz="1600" dirty="0" err="1" smtClean="0"/>
              <a:t>Poryt</a:t>
            </a:r>
            <a:r>
              <a:rPr lang="pl-PL" sz="1600" dirty="0" smtClean="0"/>
              <a:t>. </a:t>
            </a:r>
            <a:r>
              <a:rPr lang="pl-PL" sz="1600" dirty="0"/>
              <a:t>Wzgórza 23</a:t>
            </a:r>
          </a:p>
          <a:p>
            <a:pPr algn="ctr"/>
            <a:r>
              <a:rPr lang="pl-PL" sz="1600" dirty="0"/>
              <a:t>KRS 0000563248, REGON 362013752, NIP </a:t>
            </a:r>
            <a:r>
              <a:rPr lang="pl-PL" sz="1600" dirty="0" smtClean="0"/>
              <a:t>8621642207</a:t>
            </a:r>
          </a:p>
          <a:p>
            <a:pPr algn="ctr"/>
            <a:r>
              <a:rPr lang="pl-PL" sz="1600" dirty="0" smtClean="0">
                <a:hlinkClick r:id="rId4"/>
              </a:rPr>
              <a:t>http://fundacjakiscis.pl/</a:t>
            </a:r>
            <a:r>
              <a:rPr lang="pl-PL" sz="1600" dirty="0" smtClean="0"/>
              <a:t>, </a:t>
            </a:r>
          </a:p>
          <a:p>
            <a:pPr algn="ctr"/>
            <a:r>
              <a:rPr lang="pl-PL" sz="1600" dirty="0" smtClean="0"/>
              <a:t>mail: </a:t>
            </a:r>
            <a:r>
              <a:rPr lang="pl-PL" sz="1600" dirty="0" smtClean="0">
                <a:hlinkClick r:id="rId5"/>
              </a:rPr>
              <a:t>fundacjakiscis@fundacjakiscis.pl</a:t>
            </a:r>
            <a:r>
              <a:rPr lang="pl-PL" sz="1600" dirty="0" smtClean="0"/>
              <a:t>, </a:t>
            </a:r>
          </a:p>
          <a:p>
            <a:pPr algn="ctr"/>
            <a:endParaRPr lang="pl-PL" sz="1600" dirty="0" smtClean="0"/>
          </a:p>
          <a:p>
            <a:pPr algn="ctr"/>
            <a:r>
              <a:rPr lang="pl-PL" sz="1600" dirty="0" smtClean="0">
                <a:hlinkClick r:id="rId6"/>
              </a:rPr>
              <a:t>https://www.facebook.com/fundacjakiscis/</a:t>
            </a:r>
            <a:r>
              <a:rPr lang="pl-PL" sz="1600" dirty="0" smtClean="0"/>
              <a:t>, </a:t>
            </a:r>
            <a:endParaRPr lang="pl-PL" sz="1600" dirty="0"/>
          </a:p>
        </p:txBody>
      </p:sp>
      <p:pic>
        <p:nvPicPr>
          <p:cNvPr id="20484" name="Picture 4" descr="C:\Users\JA\Desktop\bużki\indek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62" y="5199616"/>
            <a:ext cx="411014" cy="411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899311" y="1199654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/>
              <a:t>Sekretariat Konwentu: </a:t>
            </a:r>
            <a:endParaRPr lang="pl-PL" sz="1600" b="1" dirty="0" smtClean="0"/>
          </a:p>
          <a:p>
            <a:pPr algn="ctr"/>
            <a:r>
              <a:rPr lang="pl-PL" sz="1600" dirty="0" smtClean="0"/>
              <a:t>Centrum </a:t>
            </a:r>
            <a:r>
              <a:rPr lang="pl-PL" sz="1600" dirty="0"/>
              <a:t>Integracji Społecznej w Chełmie</a:t>
            </a:r>
          </a:p>
          <a:p>
            <a:pPr algn="ctr"/>
            <a:r>
              <a:rPr lang="pl-PL" sz="1600" dirty="0"/>
              <a:t> ul. Połaniecka 10,22-100 Chełm, tel. 82 56373 79,</a:t>
            </a:r>
          </a:p>
          <a:p>
            <a:pPr algn="ctr"/>
            <a:r>
              <a:rPr lang="pl-PL" sz="1600" dirty="0"/>
              <a:t>mail: </a:t>
            </a:r>
            <a:r>
              <a:rPr lang="pl-PL" sz="1600" u="sng" dirty="0" smtClean="0">
                <a:hlinkClick r:id="rId8"/>
              </a:rPr>
              <a:t>konwentkiscis@cis.chelm.pl</a:t>
            </a:r>
            <a:r>
              <a:rPr lang="pl-PL" sz="1600" u="sng" dirty="0" smtClean="0"/>
              <a:t> </a:t>
            </a:r>
            <a:endParaRPr lang="pl-PL" sz="1600" dirty="0"/>
          </a:p>
        </p:txBody>
      </p:sp>
    </p:spTree>
    <p:extLst>
      <p:ext uri="{BB962C8B-B14F-4D97-AF65-F5344CB8AC3E}">
        <p14:creationId xmlns="" xmlns:p14="http://schemas.microsoft.com/office/powerpoint/2010/main" val="18006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90465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r. Pierwsze Ogólnopolskie Regionalne Targi Aktywnych Form Pomocy</a:t>
            </a:r>
          </a:p>
          <a:p>
            <a:pPr marL="0" indent="0" algn="ctr">
              <a:buNone/>
            </a:pPr>
            <a:r>
              <a:rPr lang="pl-PL" dirty="0" smtClean="0"/>
              <a:t>Inicjatywa lubelskiego środowiska </a:t>
            </a:r>
            <a:r>
              <a:rPr lang="pl-PL" dirty="0"/>
              <a:t>podmiotów zatrudnienia </a:t>
            </a:r>
            <a:r>
              <a:rPr lang="pl-PL" dirty="0" smtClean="0"/>
              <a:t>socjalnego </a:t>
            </a:r>
          </a:p>
          <a:p>
            <a:pPr marL="0" indent="0" algn="ctr">
              <a:buNone/>
            </a:pPr>
            <a:r>
              <a:rPr lang="pl-PL" dirty="0" smtClean="0"/>
              <a:t>(organizator JSNP </a:t>
            </a:r>
            <a:r>
              <a:rPr lang="pl-PL" dirty="0" err="1" smtClean="0"/>
              <a:t>Humanus</a:t>
            </a:r>
            <a:r>
              <a:rPr lang="pl-PL" dirty="0" smtClean="0"/>
              <a:t>) </a:t>
            </a:r>
          </a:p>
          <a:p>
            <a:pPr marL="0" indent="0">
              <a:buNone/>
            </a:pPr>
            <a:r>
              <a:rPr lang="pl-PL" b="1" dirty="0" smtClean="0"/>
              <a:t>Województwo Lubelskie  </a:t>
            </a:r>
            <a:r>
              <a:rPr lang="pl-PL" dirty="0" smtClean="0"/>
              <a:t>Centrum Integracji Społecznej w Chełmie </a:t>
            </a:r>
          </a:p>
          <a:p>
            <a:pPr marL="0" indent="0">
              <a:buNone/>
            </a:pPr>
            <a:r>
              <a:rPr lang="pl-PL" dirty="0" smtClean="0"/>
              <a:t>Centrum Ekonomii Społecznej w Lublinie, </a:t>
            </a:r>
          </a:p>
          <a:p>
            <a:pPr marL="0" indent="0">
              <a:buNone/>
            </a:pPr>
            <a:r>
              <a:rPr lang="pl-PL" b="1" dirty="0" smtClean="0"/>
              <a:t>Województwo Świętokrzyskie  </a:t>
            </a:r>
            <a:r>
              <a:rPr lang="pl-PL" dirty="0" smtClean="0"/>
              <a:t>Centrum Integracji Społecznej w Staszowie, </a:t>
            </a:r>
          </a:p>
          <a:p>
            <a:pPr marL="0" indent="0">
              <a:buNone/>
            </a:pPr>
            <a:r>
              <a:rPr lang="pl-PL" dirty="0" smtClean="0"/>
              <a:t>Caritas Diecezji Kieleckiej w Kielcach oraz Caritas Diecezji Sandomierskiej w Sandomierzu. </a:t>
            </a:r>
          </a:p>
          <a:p>
            <a:pPr marL="0" indent="0">
              <a:buNone/>
            </a:pPr>
            <a:r>
              <a:rPr lang="pl-PL" b="1" dirty="0" smtClean="0"/>
              <a:t>Województwo Podlaskie </a:t>
            </a:r>
            <a:r>
              <a:rPr lang="pl-PL" dirty="0" smtClean="0"/>
              <a:t>-  Stowarzyszenie Inicjatyw Społeczno- Gospodarczych im. Króla Zygmunta Augusta w Augustowie oraz Ośrodek Wsparcia Organizacji Pozarządowych w Białymstoku </a:t>
            </a:r>
          </a:p>
          <a:p>
            <a:pPr marL="0" indent="0">
              <a:buNone/>
            </a:pPr>
            <a:r>
              <a:rPr lang="pl-PL" b="1" dirty="0" smtClean="0"/>
              <a:t>Województwo Podkarpackie </a:t>
            </a:r>
            <a:r>
              <a:rPr lang="pl-PL" dirty="0" smtClean="0"/>
              <a:t>- Polskie Stowarzyszenie na Rzecz Osób z Upośledzeniem Umysłowym Koło w Jarosławiu, Spółdzielnia Socjalna „Konar” w Tarnobrzegu oraz Spółdzielnia Socjalna „Pięć Plus” w Stalowej Woli, </a:t>
            </a:r>
          </a:p>
          <a:p>
            <a:pPr marL="0" indent="0">
              <a:buNone/>
            </a:pPr>
            <a:r>
              <a:rPr lang="pl-PL" b="1" dirty="0" smtClean="0"/>
              <a:t>Województwo Lubuskie</a:t>
            </a:r>
            <a:r>
              <a:rPr lang="pl-PL" dirty="0" smtClean="0"/>
              <a:t> -  Centrum Integracji Społecznej w Zielonej Górze, </a:t>
            </a:r>
          </a:p>
          <a:p>
            <a:pPr marL="0" indent="0">
              <a:buNone/>
            </a:pPr>
            <a:r>
              <a:rPr lang="pl-PL" b="1" dirty="0" smtClean="0"/>
              <a:t>Województwo Zachodniopomorskie </a:t>
            </a:r>
            <a:r>
              <a:rPr lang="pl-PL" dirty="0" smtClean="0"/>
              <a:t>- Centrum Integracji Społecznej „Od Nowa” w Łobzie, </a:t>
            </a:r>
          </a:p>
          <a:p>
            <a:pPr marL="0" indent="0">
              <a:buNone/>
            </a:pPr>
            <a:r>
              <a:rPr lang="pl-PL" b="1" dirty="0" smtClean="0"/>
              <a:t>Województwo Małopolskie</a:t>
            </a:r>
            <a:r>
              <a:rPr lang="pl-PL" dirty="0" smtClean="0"/>
              <a:t> </a:t>
            </a:r>
            <a:r>
              <a:rPr lang="pl-PL" dirty="0"/>
              <a:t> </a:t>
            </a:r>
            <a:r>
              <a:rPr lang="pl-PL" dirty="0" smtClean="0"/>
              <a:t>- Fundacja „Wspólnota Nadziei” oraz Spółdzielnia Socjalna „</a:t>
            </a:r>
            <a:r>
              <a:rPr lang="pl-PL" dirty="0" err="1" smtClean="0"/>
              <a:t>Vifenix</a:t>
            </a:r>
            <a:r>
              <a:rPr lang="pl-PL" dirty="0" smtClean="0"/>
              <a:t>” z Krakowa </a:t>
            </a:r>
          </a:p>
          <a:p>
            <a:pPr marL="0" indent="0">
              <a:buNone/>
            </a:pPr>
            <a:r>
              <a:rPr lang="pl-PL" b="1" dirty="0" smtClean="0"/>
              <a:t>Województwo Mazowieckie </a:t>
            </a:r>
            <a:r>
              <a:rPr lang="pl-PL" dirty="0" smtClean="0"/>
              <a:t>- Centrum Integracji Społecznej w Siedlcach.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420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352928" cy="106080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effectLst/>
              </a:rPr>
              <a:t>2011 r. Lubelskie Partnerstwo </a:t>
            </a:r>
            <a:r>
              <a:rPr lang="pl-PL" b="1" dirty="0" err="1" smtClean="0">
                <a:effectLst/>
              </a:rPr>
              <a:t>Kis</a:t>
            </a:r>
            <a:r>
              <a:rPr lang="pl-PL" b="1" dirty="0" smtClean="0">
                <a:effectLst/>
              </a:rPr>
              <a:t>-ów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23529" y="2348880"/>
            <a:ext cx="8543380" cy="27363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 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18.03.2008                      2.01.2007                     </a:t>
            </a:r>
            <a:r>
              <a:rPr lang="en-US" dirty="0" smtClean="0"/>
              <a:t>29.04.2011</a:t>
            </a:r>
            <a:endParaRPr lang="pl-PL" dirty="0"/>
          </a:p>
        </p:txBody>
      </p:sp>
      <p:pic>
        <p:nvPicPr>
          <p:cNvPr id="1027" name="Picture 3" descr="E:\Konwent Lubelszczyzny\human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0272"/>
            <a:ext cx="2232245" cy="2232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\Desktop\nowa szan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12" y="2140922"/>
            <a:ext cx="1560257" cy="2206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Stowarzyszenie\promocja i logo\logo stell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10000"/>
            <a:ext cx="3155083" cy="1372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247010"/>
            <a:ext cx="2088276" cy="122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573477" y="600281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3.11.2005</a:t>
            </a:r>
          </a:p>
        </p:txBody>
      </p:sp>
    </p:spTree>
    <p:extLst>
      <p:ext uri="{BB962C8B-B14F-4D97-AF65-F5344CB8AC3E}">
        <p14:creationId xmlns="" xmlns:p14="http://schemas.microsoft.com/office/powerpoint/2010/main" val="14020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effectLst/>
              </a:rPr>
              <a:t>2011 r. Lubelskie Partnerstwo </a:t>
            </a:r>
            <a:r>
              <a:rPr lang="pl-PL" b="1" dirty="0" err="1" smtClean="0">
                <a:effectLst/>
              </a:rPr>
              <a:t>Kis</a:t>
            </a:r>
            <a:r>
              <a:rPr lang="pl-PL" b="1" dirty="0" smtClean="0">
                <a:effectLst/>
              </a:rPr>
              <a:t>-ów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076" name="Picture 4" descr="C:\Users\JA\Desktop\Partnertwo KIS\Powolanie_LPKIS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93493"/>
            <a:ext cx="3476204" cy="3538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A\Desktop\Partnertwo KIS\Powolanie_LPKIS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2834"/>
            <a:ext cx="4176464" cy="2803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A\Desktop\Partnertwo KIS\Powolanie_LPKIS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32143"/>
            <a:ext cx="4280017" cy="2995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05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2592288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2011r. JSNP </a:t>
            </a:r>
            <a:r>
              <a:rPr lang="pl-PL" sz="2000" b="1" dirty="0" err="1" smtClean="0"/>
              <a:t>Humanus</a:t>
            </a:r>
            <a:r>
              <a:rPr lang="pl-PL" sz="2000" b="1" dirty="0" smtClean="0"/>
              <a:t> współorganizatorem I Posiedzenia Konwentu CIS KIS </a:t>
            </a:r>
            <a:br>
              <a:rPr lang="pl-PL" sz="2000" b="1" dirty="0" smtClean="0"/>
            </a:br>
            <a:r>
              <a:rPr lang="pl-PL" sz="2000" dirty="0" smtClean="0"/>
              <a:t>(…) Konwent Centrów i Klubów Integracji Społecznej jest forum wymiany doświadczeń, wypracowywania wspólnych stanowisk i prezentowania propozycji rozwiązań systemowych  w kluczowych sprawach dotyczących problematyki świadczenia usług reintegracji społecznej i zawodowej (…)</a:t>
            </a:r>
            <a:br>
              <a:rPr lang="pl-PL" sz="2000" dirty="0" smtClean="0"/>
            </a:br>
            <a:r>
              <a:rPr lang="pl-PL" sz="2000" b="1" dirty="0" smtClean="0">
                <a:solidFill>
                  <a:srgbClr val="FF0000"/>
                </a:solidFill>
              </a:rPr>
              <a:t>Przedstawiciele </a:t>
            </a:r>
            <a:r>
              <a:rPr lang="pl-PL" sz="2000" b="1" dirty="0" err="1" smtClean="0">
                <a:solidFill>
                  <a:srgbClr val="FF0000"/>
                </a:solidFill>
              </a:rPr>
              <a:t>woj.lubelskiego</a:t>
            </a:r>
            <a:r>
              <a:rPr lang="pl-PL" sz="2000" b="1" dirty="0" smtClean="0">
                <a:solidFill>
                  <a:srgbClr val="FF0000"/>
                </a:solidFill>
              </a:rPr>
              <a:t> w Radzie Programowej: </a:t>
            </a:r>
            <a:br>
              <a:rPr lang="pl-PL" sz="2000" b="1" dirty="0" smtClean="0">
                <a:solidFill>
                  <a:srgbClr val="FF0000"/>
                </a:solidFill>
              </a:rPr>
            </a:br>
            <a:r>
              <a:rPr lang="pl-PL" sz="2000" b="1" dirty="0" smtClean="0">
                <a:solidFill>
                  <a:srgbClr val="FF0000"/>
                </a:solidFill>
              </a:rPr>
              <a:t>Paweł Wiśniewski KIS Katarzyna Sokołowska CIS </a:t>
            </a:r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92716"/>
            <a:ext cx="7704856" cy="336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85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2088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924944"/>
            <a:ext cx="8579296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 smtClean="0"/>
              <a:t>   </a:t>
            </a:r>
            <a:r>
              <a:rPr lang="pl-PL" sz="3600" b="1" dirty="0" smtClean="0"/>
              <a:t> 2012 rok </a:t>
            </a:r>
            <a:endParaRPr lang="pl-PL" sz="3600" b="1" dirty="0"/>
          </a:p>
          <a:p>
            <a:pPr marL="0" indent="0">
              <a:buNone/>
            </a:pPr>
            <a:r>
              <a:rPr lang="pl-PL" sz="2400" b="1" dirty="0"/>
              <a:t> </a:t>
            </a:r>
            <a:r>
              <a:rPr lang="pl-PL" sz="2400" b="1" dirty="0" smtClean="0"/>
              <a:t>   83 podmioty</a:t>
            </a:r>
          </a:p>
          <a:p>
            <a:pPr marL="0" indent="0" algn="ctr">
              <a:buNone/>
            </a:pPr>
            <a:r>
              <a:rPr lang="pl-PL" sz="2000" u="sng" dirty="0" smtClean="0"/>
              <a:t>Rada Programowa:</a:t>
            </a:r>
          </a:p>
          <a:p>
            <a:pPr marL="0" indent="0" algn="ctr">
              <a:buNone/>
            </a:pPr>
            <a:r>
              <a:rPr lang="pl-PL" sz="2000" b="1" dirty="0" smtClean="0"/>
              <a:t>Paweł  Wiśniewski</a:t>
            </a:r>
          </a:p>
          <a:p>
            <a:pPr marL="0" indent="0" algn="ctr">
              <a:buNone/>
            </a:pPr>
            <a:r>
              <a:rPr lang="pl-PL" sz="2000" dirty="0" smtClean="0"/>
              <a:t>Małgorzata Kowalska</a:t>
            </a:r>
          </a:p>
          <a:p>
            <a:pPr marL="0" indent="0" algn="ctr">
              <a:buNone/>
            </a:pPr>
            <a:r>
              <a:rPr lang="pl-PL" sz="2000" b="1" dirty="0" smtClean="0"/>
              <a:t>Katarzyna Sokołowska</a:t>
            </a:r>
          </a:p>
          <a:p>
            <a:pPr marL="0" indent="0" algn="ctr">
              <a:buNone/>
            </a:pPr>
            <a:r>
              <a:rPr lang="pl-PL" sz="2000" dirty="0" smtClean="0"/>
              <a:t>Krystyna Szymańska</a:t>
            </a:r>
          </a:p>
          <a:p>
            <a:pPr marL="0" indent="0" algn="ctr">
              <a:buNone/>
            </a:pPr>
            <a:r>
              <a:rPr lang="pl-PL" sz="2000" dirty="0" smtClean="0"/>
              <a:t>Andrzej  </a:t>
            </a:r>
            <a:r>
              <a:rPr lang="pl-PL" sz="2000" dirty="0" err="1" smtClean="0"/>
              <a:t>Trzeciecki</a:t>
            </a:r>
            <a:endParaRPr lang="pl-PL" sz="2000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170" name="Picture 2" descr="H:\Stowarzyszenie\KONWENT 2012\BANER_6x1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6735"/>
            <a:ext cx="8928992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15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4725144"/>
            <a:ext cx="4244280" cy="194421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b="1" u="sng" dirty="0" smtClean="0"/>
              <a:t>Przedstawiciele woj. Lubelskiego </a:t>
            </a:r>
          </a:p>
          <a:p>
            <a:pPr marL="0" indent="0" algn="ctr">
              <a:buNone/>
            </a:pPr>
            <a:r>
              <a:rPr lang="pl-PL" b="1" u="sng" dirty="0" smtClean="0"/>
              <a:t>w Radzie Programowej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Paweł  Wiśniewski  KIS </a:t>
            </a:r>
            <a:r>
              <a:rPr lang="pl-PL" b="1" dirty="0" err="1" smtClean="0">
                <a:solidFill>
                  <a:srgbClr val="FF0000"/>
                </a:solidFill>
              </a:rPr>
              <a:t>Humanus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Katarzyna Sokołowska CIS Chełm </a:t>
            </a:r>
          </a:p>
          <a:p>
            <a:pPr marL="0" indent="0" algn="ctr">
              <a:buNone/>
            </a:pPr>
            <a:r>
              <a:rPr lang="pl-PL" dirty="0" smtClean="0"/>
              <a:t>Marlena </a:t>
            </a:r>
            <a:r>
              <a:rPr lang="pl-PL" dirty="0" err="1" smtClean="0"/>
              <a:t>Turlewicz</a:t>
            </a:r>
            <a:r>
              <a:rPr lang="pl-PL" dirty="0" smtClean="0"/>
              <a:t> KIS Puławy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48200" y="4581128"/>
            <a:ext cx="4038600" cy="20162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w rejestrach województwa lubelskiego</a:t>
            </a:r>
          </a:p>
          <a:p>
            <a:pPr marL="0" indent="0" algn="ctr">
              <a:buNone/>
            </a:pPr>
            <a:r>
              <a:rPr lang="pl-PL" dirty="0" smtClean="0"/>
              <a:t>10 KIS</a:t>
            </a:r>
          </a:p>
          <a:p>
            <a:pPr marL="0" indent="0" algn="ctr">
              <a:buNone/>
            </a:pPr>
            <a:r>
              <a:rPr lang="pl-PL" dirty="0" smtClean="0"/>
              <a:t>7 CIS </a:t>
            </a:r>
          </a:p>
          <a:p>
            <a:endParaRPr lang="pl-PL" dirty="0"/>
          </a:p>
        </p:txBody>
      </p:sp>
      <p:pic>
        <p:nvPicPr>
          <p:cNvPr id="8194" name="Picture 2" descr="H:\Stowarzyszenie\KOnwent 2013\Baner konwent 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2286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251520" y="3573016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/>
              <a:t>2013 rok </a:t>
            </a:r>
            <a:r>
              <a:rPr lang="pl-PL" sz="2400" b="1" dirty="0" smtClean="0"/>
              <a:t>112 podmiotów członków Konwentu</a:t>
            </a:r>
            <a:endParaRPr lang="pl-PL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407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856984" cy="1296144"/>
          </a:xfrm>
        </p:spPr>
        <p:txBody>
          <a:bodyPr>
            <a:noAutofit/>
          </a:bodyPr>
          <a:lstStyle/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2014- 2015 r. </a:t>
            </a:r>
            <a:b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„Kompleksowe 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reintegracji społeczno-zawodowej w środowisku lokalnym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852936"/>
            <a:ext cx="8435280" cy="367240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Model Lokalnej Współpracy </a:t>
            </a:r>
          </a:p>
          <a:p>
            <a:pPr marL="0" indent="0" algn="ctr">
              <a:buNone/>
            </a:pPr>
            <a:r>
              <a:rPr lang="pl-PL" dirty="0" smtClean="0"/>
              <a:t>(20 gmin w tym 7  woj. </a:t>
            </a:r>
            <a:r>
              <a:rPr lang="pl-PL" dirty="0"/>
              <a:t>l</a:t>
            </a:r>
            <a:r>
              <a:rPr lang="pl-PL" dirty="0" smtClean="0"/>
              <a:t>ubelskie)</a:t>
            </a:r>
          </a:p>
          <a:p>
            <a:pPr marL="0" indent="0" algn="ctr">
              <a:buNone/>
            </a:pPr>
            <a:r>
              <a:rPr lang="pl-PL" dirty="0" smtClean="0"/>
              <a:t>Regionalne Platformy Współpracy </a:t>
            </a:r>
          </a:p>
          <a:p>
            <a:pPr marL="0" indent="0" algn="ctr">
              <a:buNone/>
            </a:pPr>
            <a:r>
              <a:rPr lang="pl-PL" dirty="0" smtClean="0"/>
              <a:t>(4 województwa, w tym ROPS Lublin)</a:t>
            </a:r>
          </a:p>
          <a:p>
            <a:pPr marL="0" indent="0" algn="ctr">
              <a:buNone/>
            </a:pPr>
            <a:r>
              <a:rPr lang="pl-PL" dirty="0" smtClean="0"/>
              <a:t>System Certyfikacji Klubów Integracji Społecznej (10 KIS w tym 7 z woj. </a:t>
            </a:r>
            <a:r>
              <a:rPr lang="pl-PL" dirty="0"/>
              <a:t>l</a:t>
            </a:r>
            <a:r>
              <a:rPr lang="pl-PL" dirty="0" smtClean="0"/>
              <a:t>ubelskiego)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7367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765</Words>
  <Application>Microsoft Office PowerPoint</Application>
  <PresentationFormat>Pokaz na ekranie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Slajd 1</vt:lpstr>
      <vt:lpstr>2010 r. Pierwsze Ogólnopolskie Regionalne Targi Aktywnych Form Pomocy</vt:lpstr>
      <vt:lpstr>Slajd 3</vt:lpstr>
      <vt:lpstr>2011 r. Lubelskie Partnerstwo Kis-ów</vt:lpstr>
      <vt:lpstr>2011 r. Lubelskie Partnerstwo Kis-ów</vt:lpstr>
      <vt:lpstr>2011r. JSNP Humanus współorganizatorem I Posiedzenia Konwentu CIS KIS  (…) Konwent Centrów i Klubów Integracji Społecznej jest forum wymiany doświadczeń, wypracowywania wspólnych stanowisk i prezentowania propozycji rozwiązań systemowych  w kluczowych sprawach dotyczących problematyki świadczenia usług reintegracji społecznej i zawodowej (…) Przedstawiciele woj.lubelskiego w Radzie Programowej:  Paweł Wiśniewski KIS Katarzyna Sokołowska CIS </vt:lpstr>
      <vt:lpstr>Slajd 7</vt:lpstr>
      <vt:lpstr>Slajd 8</vt:lpstr>
      <vt:lpstr>2014- 2015 r.  „Kompleksowe formy reintegracji społeczno-zawodowej w środowisku lokalnym”</vt:lpstr>
      <vt:lpstr>Slajd 10</vt:lpstr>
      <vt:lpstr>24 lutego 2015 rok  Pierwsze Posiedzenie Konwentu Klubów i Centrów Integracji Społecznej Lubelszczyzny </vt:lpstr>
      <vt:lpstr>Misja i cele </vt:lpstr>
      <vt:lpstr>Członkowie Konwentu</vt:lpstr>
      <vt:lpstr>Działania Konwentu KIS CIS Lubelszczyzny</vt:lpstr>
      <vt:lpstr>Szkolenie „ Dotacje na aktywizację społeczną – Działanie 11.1 Aktywne włączenie”  dotyczące pozyskiwania środków finansowych  z EFS na działanie CIS i KIS w ramach RPO 2014 – 2020</vt:lpstr>
      <vt:lpstr> „Skuteczne pozyskiwanie funduszy europejskich w ramach działania 11.1  Aktywne włączenie Regionalnego Programu Operacyjnego Województwa Lubelskiego(projekty dla OPS) </vt:lpstr>
      <vt:lpstr>Spotkanie Konwentu Klubów i Centrów Integracji Społecznej Lubelszczyzny tym razem odbyło się w gościnnym CIS w Białej Podlaskiej prowadzonym przez Siedlecki Caritas</vt:lpstr>
      <vt:lpstr>Slajd 18</vt:lpstr>
      <vt:lpstr>Slajd 19</vt:lpstr>
      <vt:lpstr>Slajd 20</vt:lpstr>
      <vt:lpstr>Slajd 21</vt:lpstr>
      <vt:lpstr>Slajd 22</vt:lpstr>
      <vt:lpstr>Slajd 23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</dc:creator>
  <cp:lastModifiedBy>.</cp:lastModifiedBy>
  <cp:revision>43</cp:revision>
  <dcterms:created xsi:type="dcterms:W3CDTF">2016-10-25T07:06:49Z</dcterms:created>
  <dcterms:modified xsi:type="dcterms:W3CDTF">2016-10-28T12:17:11Z</dcterms:modified>
</cp:coreProperties>
</file>