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4504" r:id="rId2"/>
  </p:sldMasterIdLst>
  <p:notesMasterIdLst>
    <p:notesMasterId r:id="rId30"/>
  </p:notesMasterIdLst>
  <p:sldIdLst>
    <p:sldId id="256" r:id="rId3"/>
    <p:sldId id="271" r:id="rId4"/>
    <p:sldId id="267" r:id="rId5"/>
    <p:sldId id="268" r:id="rId6"/>
    <p:sldId id="292" r:id="rId7"/>
    <p:sldId id="269" r:id="rId8"/>
    <p:sldId id="290" r:id="rId9"/>
    <p:sldId id="270" r:id="rId10"/>
    <p:sldId id="274" r:id="rId11"/>
    <p:sldId id="284" r:id="rId12"/>
    <p:sldId id="275" r:id="rId13"/>
    <p:sldId id="272" r:id="rId14"/>
    <p:sldId id="293" r:id="rId15"/>
    <p:sldId id="278" r:id="rId16"/>
    <p:sldId id="281" r:id="rId17"/>
    <p:sldId id="266" r:id="rId18"/>
    <p:sldId id="257" r:id="rId19"/>
    <p:sldId id="285" r:id="rId20"/>
    <p:sldId id="287" r:id="rId21"/>
    <p:sldId id="258" r:id="rId22"/>
    <p:sldId id="259" r:id="rId23"/>
    <p:sldId id="260" r:id="rId24"/>
    <p:sldId id="261" r:id="rId25"/>
    <p:sldId id="262" r:id="rId26"/>
    <p:sldId id="288" r:id="rId27"/>
    <p:sldId id="291" r:id="rId28"/>
    <p:sldId id="265" r:id="rId2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EB375-E5E7-4E31-B4F5-8882F5B3DF78}" type="doc">
      <dgm:prSet loTypeId="urn:microsoft.com/office/officeart/2009/layout/CircleArrowProcess" loCatId="process" qsTypeId="urn:microsoft.com/office/officeart/2005/8/quickstyle/3d1" qsCatId="3D" csTypeId="urn:microsoft.com/office/officeart/2005/8/colors/accent3_2" csCatId="accent3" phldr="1"/>
      <dgm:spPr/>
    </dgm:pt>
    <dgm:pt modelId="{21C52263-F016-44AA-90EB-D566625BE3DC}">
      <dgm:prSet phldrT="[Tekst]" custT="1"/>
      <dgm:spPr/>
      <dgm:t>
        <a:bodyPr/>
        <a:lstStyle/>
        <a:p>
          <a:pPr algn="ctr"/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wniosek</a:t>
          </a:r>
          <a:endParaRPr lang="pl-P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FC849-54E1-49D2-8D6F-70E875998605}" type="parTrans" cxnId="{2B8CB53E-7609-4054-9F59-64BE3DD346AE}">
      <dgm:prSet/>
      <dgm:spPr/>
      <dgm:t>
        <a:bodyPr/>
        <a:lstStyle/>
        <a:p>
          <a:endParaRPr lang="pl-PL"/>
        </a:p>
      </dgm:t>
    </dgm:pt>
    <dgm:pt modelId="{87506CBE-7EC5-42EC-9B90-E86E4E1B4391}" type="sibTrans" cxnId="{2B8CB53E-7609-4054-9F59-64BE3DD346AE}">
      <dgm:prSet/>
      <dgm:spPr/>
      <dgm:t>
        <a:bodyPr/>
        <a:lstStyle/>
        <a:p>
          <a:endParaRPr lang="pl-PL"/>
        </a:p>
      </dgm:t>
    </dgm:pt>
    <dgm:pt modelId="{CA9706F0-BAC5-4D33-BA8E-0099C908B0F9}">
      <dgm:prSet phldrT="[Tekst]" custT="1"/>
      <dgm:spPr/>
      <dgm:t>
        <a:bodyPr/>
        <a:lstStyle/>
        <a:p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opiniowanie wniosku przez pracownika socjalnego OPS</a:t>
          </a:r>
          <a:b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(właściwego dla miejsca zamieszkania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F6CA6DD9-4D10-43AE-9D5A-D9F08ABEC7C5}" type="parTrans" cxnId="{FACAE34B-B050-42B0-9AC4-AF82D05C669C}">
      <dgm:prSet/>
      <dgm:spPr/>
      <dgm:t>
        <a:bodyPr/>
        <a:lstStyle/>
        <a:p>
          <a:endParaRPr lang="pl-PL"/>
        </a:p>
      </dgm:t>
    </dgm:pt>
    <dgm:pt modelId="{9B44487B-6A7A-4634-A99F-19537AA798E4}" type="sibTrans" cxnId="{FACAE34B-B050-42B0-9AC4-AF82D05C669C}">
      <dgm:prSet/>
      <dgm:spPr/>
      <dgm:t>
        <a:bodyPr/>
        <a:lstStyle/>
        <a:p>
          <a:endParaRPr lang="pl-PL"/>
        </a:p>
      </dgm:t>
    </dgm:pt>
    <dgm:pt modelId="{1EA466C0-4EBA-4592-BFBC-4B856795BD70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100" dirty="0">
              <a:latin typeface="Arial" panose="020B0604020202020204" pitchFamily="34" charset="0"/>
              <a:cs typeface="Arial" panose="020B0604020202020204" pitchFamily="34" charset="0"/>
            </a:rPr>
            <a:t>Kierownik Centrum przyjmuje osobę do CIS </a:t>
          </a:r>
          <a:br>
            <a:rPr lang="pl-PL" sz="1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dirty="0">
              <a:latin typeface="Arial" panose="020B0604020202020204" pitchFamily="34" charset="0"/>
              <a:cs typeface="Arial" panose="020B0604020202020204" pitchFamily="34" charset="0"/>
            </a:rPr>
            <a:t>po podpisaniu IPZS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100" dirty="0">
              <a:latin typeface="Arial" panose="020B0604020202020204" pitchFamily="34" charset="0"/>
              <a:cs typeface="Arial" panose="020B0604020202020204" pitchFamily="34" charset="0"/>
            </a:rPr>
            <a:t>w uzgodnieniu z kierownikiem OPS właściwego dla miejsca zamieszkania uczestnika</a:t>
          </a:r>
        </a:p>
      </dgm:t>
    </dgm:pt>
    <dgm:pt modelId="{C80BED23-FFB4-4B11-99A2-88DE606D9EF5}" type="parTrans" cxnId="{5AB65DC7-86FB-4C3D-96D0-EB1B46D829B3}">
      <dgm:prSet/>
      <dgm:spPr/>
      <dgm:t>
        <a:bodyPr/>
        <a:lstStyle/>
        <a:p>
          <a:endParaRPr lang="pl-PL"/>
        </a:p>
      </dgm:t>
    </dgm:pt>
    <dgm:pt modelId="{3F1E6E4F-91E1-4AC6-ADEA-60D7267EE9EF}" type="sibTrans" cxnId="{5AB65DC7-86FB-4C3D-96D0-EB1B46D829B3}">
      <dgm:prSet/>
      <dgm:spPr/>
      <dgm:t>
        <a:bodyPr/>
        <a:lstStyle/>
        <a:p>
          <a:endParaRPr lang="pl-PL"/>
        </a:p>
      </dgm:t>
    </dgm:pt>
    <dgm:pt modelId="{42D7A210-7A31-4B88-8554-AA72504BC8DF}" type="pres">
      <dgm:prSet presAssocID="{687EB375-E5E7-4E31-B4F5-8882F5B3DF7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7CCC963-5602-4AFA-93BD-FCE259D043CE}" type="pres">
      <dgm:prSet presAssocID="{21C52263-F016-44AA-90EB-D566625BE3DC}" presName="Accent1" presStyleCnt="0"/>
      <dgm:spPr/>
    </dgm:pt>
    <dgm:pt modelId="{C8914E5F-D8D1-44DA-ADCE-E7FBA460DC32}" type="pres">
      <dgm:prSet presAssocID="{21C52263-F016-44AA-90EB-D566625BE3DC}" presName="Accent" presStyleLbl="node1" presStyleIdx="0" presStyleCnt="3"/>
      <dgm:spPr/>
    </dgm:pt>
    <dgm:pt modelId="{060C992F-F53A-49ED-B908-E56BA67E89CC}" type="pres">
      <dgm:prSet presAssocID="{21C52263-F016-44AA-90EB-D566625BE3D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8854672-4326-4B73-AED4-92479CBEFAB9}" type="pres">
      <dgm:prSet presAssocID="{CA9706F0-BAC5-4D33-BA8E-0099C908B0F9}" presName="Accent2" presStyleCnt="0"/>
      <dgm:spPr/>
    </dgm:pt>
    <dgm:pt modelId="{2089914C-1E8E-4AE6-852A-71A341B7C414}" type="pres">
      <dgm:prSet presAssocID="{CA9706F0-BAC5-4D33-BA8E-0099C908B0F9}" presName="Accent" presStyleLbl="node1" presStyleIdx="1" presStyleCnt="3"/>
      <dgm:spPr/>
    </dgm:pt>
    <dgm:pt modelId="{2CAB3F61-D93A-4393-9DA6-E75551187CAA}" type="pres">
      <dgm:prSet presAssocID="{CA9706F0-BAC5-4D33-BA8E-0099C908B0F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EEFB475-E327-40EF-85A2-40D52A6E80ED}" type="pres">
      <dgm:prSet presAssocID="{1EA466C0-4EBA-4592-BFBC-4B856795BD70}" presName="Accent3" presStyleCnt="0"/>
      <dgm:spPr/>
    </dgm:pt>
    <dgm:pt modelId="{934E7866-1F3A-4018-BE4F-A3D54101BA87}" type="pres">
      <dgm:prSet presAssocID="{1EA466C0-4EBA-4592-BFBC-4B856795BD70}" presName="Accent" presStyleLbl="node1" presStyleIdx="2" presStyleCnt="3"/>
      <dgm:spPr/>
    </dgm:pt>
    <dgm:pt modelId="{FF279D1F-185F-4193-AA74-09B247C76D08}" type="pres">
      <dgm:prSet presAssocID="{1EA466C0-4EBA-4592-BFBC-4B856795BD7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ACAE34B-B050-42B0-9AC4-AF82D05C669C}" srcId="{687EB375-E5E7-4E31-B4F5-8882F5B3DF78}" destId="{CA9706F0-BAC5-4D33-BA8E-0099C908B0F9}" srcOrd="1" destOrd="0" parTransId="{F6CA6DD9-4D10-43AE-9D5A-D9F08ABEC7C5}" sibTransId="{9B44487B-6A7A-4634-A99F-19537AA798E4}"/>
    <dgm:cxn modelId="{A5CFA545-F5E9-40EC-8C69-3B268C587FA7}" type="presOf" srcId="{CA9706F0-BAC5-4D33-BA8E-0099C908B0F9}" destId="{2CAB3F61-D93A-4393-9DA6-E75551187CAA}" srcOrd="0" destOrd="0" presId="urn:microsoft.com/office/officeart/2009/layout/CircleArrowProcess"/>
    <dgm:cxn modelId="{2B8CB53E-7609-4054-9F59-64BE3DD346AE}" srcId="{687EB375-E5E7-4E31-B4F5-8882F5B3DF78}" destId="{21C52263-F016-44AA-90EB-D566625BE3DC}" srcOrd="0" destOrd="0" parTransId="{94CFC849-54E1-49D2-8D6F-70E875998605}" sibTransId="{87506CBE-7EC5-42EC-9B90-E86E4E1B4391}"/>
    <dgm:cxn modelId="{E4988059-E369-473E-B3D7-BEA51136550D}" type="presOf" srcId="{21C52263-F016-44AA-90EB-D566625BE3DC}" destId="{060C992F-F53A-49ED-B908-E56BA67E89CC}" srcOrd="0" destOrd="0" presId="urn:microsoft.com/office/officeart/2009/layout/CircleArrowProcess"/>
    <dgm:cxn modelId="{5AB65DC7-86FB-4C3D-96D0-EB1B46D829B3}" srcId="{687EB375-E5E7-4E31-B4F5-8882F5B3DF78}" destId="{1EA466C0-4EBA-4592-BFBC-4B856795BD70}" srcOrd="2" destOrd="0" parTransId="{C80BED23-FFB4-4B11-99A2-88DE606D9EF5}" sibTransId="{3F1E6E4F-91E1-4AC6-ADEA-60D7267EE9EF}"/>
    <dgm:cxn modelId="{1D02A52E-027D-46E2-BBCB-4C3127373A65}" type="presOf" srcId="{1EA466C0-4EBA-4592-BFBC-4B856795BD70}" destId="{FF279D1F-185F-4193-AA74-09B247C76D08}" srcOrd="0" destOrd="0" presId="urn:microsoft.com/office/officeart/2009/layout/CircleArrowProcess"/>
    <dgm:cxn modelId="{010087A0-BD02-4403-8B68-92C3B80A6BB1}" type="presOf" srcId="{687EB375-E5E7-4E31-B4F5-8882F5B3DF78}" destId="{42D7A210-7A31-4B88-8554-AA72504BC8DF}" srcOrd="0" destOrd="0" presId="urn:microsoft.com/office/officeart/2009/layout/CircleArrowProcess"/>
    <dgm:cxn modelId="{EFA52CE3-BE7A-473B-A032-3E60A0AE2EE9}" type="presParOf" srcId="{42D7A210-7A31-4B88-8554-AA72504BC8DF}" destId="{07CCC963-5602-4AFA-93BD-FCE259D043CE}" srcOrd="0" destOrd="0" presId="urn:microsoft.com/office/officeart/2009/layout/CircleArrowProcess"/>
    <dgm:cxn modelId="{C22FF20C-3B3E-44FC-B26A-F8ABC2D06350}" type="presParOf" srcId="{07CCC963-5602-4AFA-93BD-FCE259D043CE}" destId="{C8914E5F-D8D1-44DA-ADCE-E7FBA460DC32}" srcOrd="0" destOrd="0" presId="urn:microsoft.com/office/officeart/2009/layout/CircleArrowProcess"/>
    <dgm:cxn modelId="{5AD69BC6-0997-4D41-A617-CDC180804CC9}" type="presParOf" srcId="{42D7A210-7A31-4B88-8554-AA72504BC8DF}" destId="{060C992F-F53A-49ED-B908-E56BA67E89CC}" srcOrd="1" destOrd="0" presId="urn:microsoft.com/office/officeart/2009/layout/CircleArrowProcess"/>
    <dgm:cxn modelId="{B764E3F3-C3A1-4B4D-9997-8819194176C6}" type="presParOf" srcId="{42D7A210-7A31-4B88-8554-AA72504BC8DF}" destId="{D8854672-4326-4B73-AED4-92479CBEFAB9}" srcOrd="2" destOrd="0" presId="urn:microsoft.com/office/officeart/2009/layout/CircleArrowProcess"/>
    <dgm:cxn modelId="{390AB99D-625B-4E7F-9BD8-36053F008586}" type="presParOf" srcId="{D8854672-4326-4B73-AED4-92479CBEFAB9}" destId="{2089914C-1E8E-4AE6-852A-71A341B7C414}" srcOrd="0" destOrd="0" presId="urn:microsoft.com/office/officeart/2009/layout/CircleArrowProcess"/>
    <dgm:cxn modelId="{D3697B57-90E5-43F4-85EB-AFCBE8A3734A}" type="presParOf" srcId="{42D7A210-7A31-4B88-8554-AA72504BC8DF}" destId="{2CAB3F61-D93A-4393-9DA6-E75551187CAA}" srcOrd="3" destOrd="0" presId="urn:microsoft.com/office/officeart/2009/layout/CircleArrowProcess"/>
    <dgm:cxn modelId="{71F90E93-488A-4170-B170-46E9907BD1D8}" type="presParOf" srcId="{42D7A210-7A31-4B88-8554-AA72504BC8DF}" destId="{9EEFB475-E327-40EF-85A2-40D52A6E80ED}" srcOrd="4" destOrd="0" presId="urn:microsoft.com/office/officeart/2009/layout/CircleArrowProcess"/>
    <dgm:cxn modelId="{54412392-1291-435D-8B1E-9FE0927B87FC}" type="presParOf" srcId="{9EEFB475-E327-40EF-85A2-40D52A6E80ED}" destId="{934E7866-1F3A-4018-BE4F-A3D54101BA87}" srcOrd="0" destOrd="0" presId="urn:microsoft.com/office/officeart/2009/layout/CircleArrowProcess"/>
    <dgm:cxn modelId="{D2AA7099-E4E6-4E9A-BC4E-AE391206E799}" type="presParOf" srcId="{42D7A210-7A31-4B88-8554-AA72504BC8DF}" destId="{FF279D1F-185F-4193-AA74-09B247C76D0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3F3CC-9E8A-4EB6-98C9-F1B19455091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0BCF7EC-3D6F-4652-9571-D660635E03F2}" type="pres">
      <dgm:prSet presAssocID="{CB63F3CC-9E8A-4EB6-98C9-F1B19455091C}" presName="linearFlow" presStyleCnt="0">
        <dgm:presLayoutVars>
          <dgm:dir/>
          <dgm:resizeHandles val="exact"/>
        </dgm:presLayoutVars>
      </dgm:prSet>
      <dgm:spPr/>
    </dgm:pt>
  </dgm:ptLst>
  <dgm:cxnLst>
    <dgm:cxn modelId="{70866CF2-390F-4DDC-8292-7F1A8DAA6DA4}" type="presOf" srcId="{CB63F3CC-9E8A-4EB6-98C9-F1B19455091C}" destId="{F0BCF7EC-3D6F-4652-9571-D660635E03F2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63F3CC-9E8A-4EB6-98C9-F1B19455091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0BCF7EC-3D6F-4652-9571-D660635E03F2}" type="pres">
      <dgm:prSet presAssocID="{CB63F3CC-9E8A-4EB6-98C9-F1B19455091C}" presName="linearFlow" presStyleCnt="0">
        <dgm:presLayoutVars>
          <dgm:dir/>
          <dgm:resizeHandles val="exact"/>
        </dgm:presLayoutVars>
      </dgm:prSet>
      <dgm:spPr/>
    </dgm:pt>
  </dgm:ptLst>
  <dgm:cxnLst>
    <dgm:cxn modelId="{C7179AFC-B376-4EBC-8257-584862718CCA}" type="presOf" srcId="{CB63F3CC-9E8A-4EB6-98C9-F1B19455091C}" destId="{F0BCF7EC-3D6F-4652-9571-D660635E03F2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63F3CC-9E8A-4EB6-98C9-F1B19455091C}" type="doc">
      <dgm:prSet loTypeId="urn:microsoft.com/office/officeart/2005/8/layout/equation1" loCatId="process" qsTypeId="urn:microsoft.com/office/officeart/2005/8/quickstyle/3d1" qsCatId="3D" csTypeId="urn:microsoft.com/office/officeart/2005/8/colors/colorful1#1" csCatId="colorful" phldr="1"/>
      <dgm:spPr/>
    </dgm:pt>
    <dgm:pt modelId="{CDB09464-7722-44C4-BD15-478BE93F3CFC}">
      <dgm:prSet phldrT="[Tekst]"/>
      <dgm:spPr/>
      <dgm:t>
        <a:bodyPr/>
        <a:lstStyle/>
        <a:p>
          <a:pPr algn="ctr"/>
          <a:r>
            <a:rPr lang="pl-PL" b="1" dirty="0"/>
            <a:t>76</a:t>
          </a:r>
          <a:br>
            <a:rPr lang="pl-PL" b="1" dirty="0"/>
          </a:br>
          <a:r>
            <a:rPr lang="pl-PL" b="1" dirty="0"/>
            <a:t>centrów  integracji społecznej</a:t>
          </a:r>
        </a:p>
      </dgm:t>
    </dgm:pt>
    <dgm:pt modelId="{1A2BF171-D4E3-4C00-A0BF-0F2E3DCB7BFC}" type="parTrans" cxnId="{9EBF9577-25E5-4136-ADBE-D4F110B32418}">
      <dgm:prSet/>
      <dgm:spPr/>
      <dgm:t>
        <a:bodyPr/>
        <a:lstStyle/>
        <a:p>
          <a:pPr algn="ctr"/>
          <a:endParaRPr lang="pl-PL"/>
        </a:p>
      </dgm:t>
    </dgm:pt>
    <dgm:pt modelId="{611A0696-1FC6-4310-8670-ED8A7050D812}" type="sibTrans" cxnId="{9EBF9577-25E5-4136-ADBE-D4F110B32418}">
      <dgm:prSet/>
      <dgm:spPr/>
      <dgm:t>
        <a:bodyPr/>
        <a:lstStyle/>
        <a:p>
          <a:pPr algn="ctr"/>
          <a:endParaRPr lang="pl-PL"/>
        </a:p>
      </dgm:t>
    </dgm:pt>
    <dgm:pt modelId="{83B1FF45-6E87-499F-937E-4B61D4DCE58D}">
      <dgm:prSet phldrT="[Tekst]"/>
      <dgm:spPr/>
      <dgm:t>
        <a:bodyPr/>
        <a:lstStyle/>
        <a:p>
          <a:pPr algn="ctr"/>
          <a:r>
            <a:rPr lang="pl-PL" b="1" dirty="0"/>
            <a:t>69</a:t>
          </a:r>
          <a:br>
            <a:rPr lang="pl-PL" b="1" dirty="0"/>
          </a:br>
          <a:r>
            <a:rPr lang="pl-PL" b="1" dirty="0"/>
            <a:t>klubów integracji społecznej</a:t>
          </a:r>
        </a:p>
      </dgm:t>
    </dgm:pt>
    <dgm:pt modelId="{36A21D5F-A01D-460D-915D-00ADF89453F2}" type="parTrans" cxnId="{AE42DCEA-29DE-44F3-BD53-0380CD1C1ADE}">
      <dgm:prSet/>
      <dgm:spPr/>
      <dgm:t>
        <a:bodyPr/>
        <a:lstStyle/>
        <a:p>
          <a:pPr algn="ctr"/>
          <a:endParaRPr lang="pl-PL"/>
        </a:p>
      </dgm:t>
    </dgm:pt>
    <dgm:pt modelId="{25526E3C-828A-4507-B46E-8A08AEC80D97}" type="sibTrans" cxnId="{AE42DCEA-29DE-44F3-BD53-0380CD1C1ADE}">
      <dgm:prSet/>
      <dgm:spPr/>
      <dgm:t>
        <a:bodyPr/>
        <a:lstStyle/>
        <a:p>
          <a:pPr algn="ctr"/>
          <a:endParaRPr lang="pl-PL"/>
        </a:p>
      </dgm:t>
    </dgm:pt>
    <dgm:pt modelId="{CDE3ED83-755D-4CA4-916E-87F2F8628D7A}">
      <dgm:prSet phldrT="[Tekst]"/>
      <dgm:spPr/>
      <dgm:t>
        <a:bodyPr/>
        <a:lstStyle/>
        <a:p>
          <a:pPr algn="ctr"/>
          <a:r>
            <a:rPr lang="pl-PL" b="1" dirty="0"/>
            <a:t>145 członków Konwentu</a:t>
          </a:r>
        </a:p>
      </dgm:t>
    </dgm:pt>
    <dgm:pt modelId="{F16F8848-A4BC-413A-82CC-7FA6B14A4A4B}" type="parTrans" cxnId="{32C46BCC-2AEC-4A1A-86DB-D69C44582B17}">
      <dgm:prSet/>
      <dgm:spPr/>
      <dgm:t>
        <a:bodyPr/>
        <a:lstStyle/>
        <a:p>
          <a:pPr algn="ctr"/>
          <a:endParaRPr lang="pl-PL"/>
        </a:p>
      </dgm:t>
    </dgm:pt>
    <dgm:pt modelId="{1578CABE-BB18-470B-B0C2-55FEA91A2E17}" type="sibTrans" cxnId="{32C46BCC-2AEC-4A1A-86DB-D69C44582B17}">
      <dgm:prSet/>
      <dgm:spPr/>
      <dgm:t>
        <a:bodyPr/>
        <a:lstStyle/>
        <a:p>
          <a:pPr algn="ctr"/>
          <a:endParaRPr lang="pl-PL"/>
        </a:p>
      </dgm:t>
    </dgm:pt>
    <dgm:pt modelId="{F0BCF7EC-3D6F-4652-9571-D660635E03F2}" type="pres">
      <dgm:prSet presAssocID="{CB63F3CC-9E8A-4EB6-98C9-F1B19455091C}" presName="linearFlow" presStyleCnt="0">
        <dgm:presLayoutVars>
          <dgm:dir/>
          <dgm:resizeHandles val="exact"/>
        </dgm:presLayoutVars>
      </dgm:prSet>
      <dgm:spPr/>
    </dgm:pt>
    <dgm:pt modelId="{0DAF8C0C-F604-459C-BADA-5875F3310D0F}" type="pres">
      <dgm:prSet presAssocID="{CDB09464-7722-44C4-BD15-478BE93F3CFC}" presName="node" presStyleLbl="node1" presStyleIdx="0" presStyleCnt="3" custScaleY="88373">
        <dgm:presLayoutVars>
          <dgm:bulletEnabled val="1"/>
        </dgm:presLayoutVars>
      </dgm:prSet>
      <dgm:spPr/>
    </dgm:pt>
    <dgm:pt modelId="{351D3AE5-8EEA-433D-BF03-292D6E012362}" type="pres">
      <dgm:prSet presAssocID="{611A0696-1FC6-4310-8670-ED8A7050D812}" presName="spacerL" presStyleCnt="0"/>
      <dgm:spPr/>
    </dgm:pt>
    <dgm:pt modelId="{A2786024-DE72-4D71-BFA9-6195BFF9D4A3}" type="pres">
      <dgm:prSet presAssocID="{611A0696-1FC6-4310-8670-ED8A7050D812}" presName="sibTrans" presStyleLbl="sibTrans2D1" presStyleIdx="0" presStyleCnt="2"/>
      <dgm:spPr/>
    </dgm:pt>
    <dgm:pt modelId="{C27AEB96-3C17-4A9F-9C18-BDDA28D8C096}" type="pres">
      <dgm:prSet presAssocID="{611A0696-1FC6-4310-8670-ED8A7050D812}" presName="spacerR" presStyleCnt="0"/>
      <dgm:spPr/>
    </dgm:pt>
    <dgm:pt modelId="{3B3FDEE3-402F-4E49-A6D5-73477E8B581C}" type="pres">
      <dgm:prSet presAssocID="{83B1FF45-6E87-499F-937E-4B61D4DCE58D}" presName="node" presStyleLbl="node1" presStyleIdx="1" presStyleCnt="3" custScaleY="90269" custLinFactNeighborX="16345" custLinFactNeighborY="-948">
        <dgm:presLayoutVars>
          <dgm:bulletEnabled val="1"/>
        </dgm:presLayoutVars>
      </dgm:prSet>
      <dgm:spPr/>
    </dgm:pt>
    <dgm:pt modelId="{99F5BDA1-7D28-47C7-911C-0550734206AB}" type="pres">
      <dgm:prSet presAssocID="{25526E3C-828A-4507-B46E-8A08AEC80D97}" presName="spacerL" presStyleCnt="0"/>
      <dgm:spPr/>
    </dgm:pt>
    <dgm:pt modelId="{E1CC87C0-498F-4C67-AC26-DC9065162FB1}" type="pres">
      <dgm:prSet presAssocID="{25526E3C-828A-4507-B46E-8A08AEC80D97}" presName="sibTrans" presStyleLbl="sibTrans2D1" presStyleIdx="1" presStyleCnt="2"/>
      <dgm:spPr/>
    </dgm:pt>
    <dgm:pt modelId="{FDF273DA-34E2-4776-BA0A-3F53E8114D99}" type="pres">
      <dgm:prSet presAssocID="{25526E3C-828A-4507-B46E-8A08AEC80D97}" presName="spacerR" presStyleCnt="0"/>
      <dgm:spPr/>
    </dgm:pt>
    <dgm:pt modelId="{B49CE20B-0A3A-4A42-854E-C25C51712521}" type="pres">
      <dgm:prSet presAssocID="{CDE3ED83-755D-4CA4-916E-87F2F8628D7A}" presName="node" presStyleLbl="node1" presStyleIdx="2" presStyleCnt="3" custScaleY="96188">
        <dgm:presLayoutVars>
          <dgm:bulletEnabled val="1"/>
        </dgm:presLayoutVars>
      </dgm:prSet>
      <dgm:spPr/>
    </dgm:pt>
  </dgm:ptLst>
  <dgm:cxnLst>
    <dgm:cxn modelId="{9EBF9577-25E5-4136-ADBE-D4F110B32418}" srcId="{CB63F3CC-9E8A-4EB6-98C9-F1B19455091C}" destId="{CDB09464-7722-44C4-BD15-478BE93F3CFC}" srcOrd="0" destOrd="0" parTransId="{1A2BF171-D4E3-4C00-A0BF-0F2E3DCB7BFC}" sibTransId="{611A0696-1FC6-4310-8670-ED8A7050D812}"/>
    <dgm:cxn modelId="{AE42DCEA-29DE-44F3-BD53-0380CD1C1ADE}" srcId="{CB63F3CC-9E8A-4EB6-98C9-F1B19455091C}" destId="{83B1FF45-6E87-499F-937E-4B61D4DCE58D}" srcOrd="1" destOrd="0" parTransId="{36A21D5F-A01D-460D-915D-00ADF89453F2}" sibTransId="{25526E3C-828A-4507-B46E-8A08AEC80D97}"/>
    <dgm:cxn modelId="{32C46BCC-2AEC-4A1A-86DB-D69C44582B17}" srcId="{CB63F3CC-9E8A-4EB6-98C9-F1B19455091C}" destId="{CDE3ED83-755D-4CA4-916E-87F2F8628D7A}" srcOrd="2" destOrd="0" parTransId="{F16F8848-A4BC-413A-82CC-7FA6B14A4A4B}" sibTransId="{1578CABE-BB18-470B-B0C2-55FEA91A2E17}"/>
    <dgm:cxn modelId="{3C8D12F6-2118-4D46-97AD-AB3ED1954CCC}" type="presOf" srcId="{25526E3C-828A-4507-B46E-8A08AEC80D97}" destId="{E1CC87C0-498F-4C67-AC26-DC9065162FB1}" srcOrd="0" destOrd="0" presId="urn:microsoft.com/office/officeart/2005/8/layout/equation1"/>
    <dgm:cxn modelId="{27A0EC29-18D6-4A59-8442-035E645E48CA}" type="presOf" srcId="{611A0696-1FC6-4310-8670-ED8A7050D812}" destId="{A2786024-DE72-4D71-BFA9-6195BFF9D4A3}" srcOrd="0" destOrd="0" presId="urn:microsoft.com/office/officeart/2005/8/layout/equation1"/>
    <dgm:cxn modelId="{8B850CB7-E542-443B-BA02-44F527DB158D}" type="presOf" srcId="{CDE3ED83-755D-4CA4-916E-87F2F8628D7A}" destId="{B49CE20B-0A3A-4A42-854E-C25C51712521}" srcOrd="0" destOrd="0" presId="urn:microsoft.com/office/officeart/2005/8/layout/equation1"/>
    <dgm:cxn modelId="{A9D8C2DD-A442-4F7E-A0A8-3A02AC48BD4D}" type="presOf" srcId="{CB63F3CC-9E8A-4EB6-98C9-F1B19455091C}" destId="{F0BCF7EC-3D6F-4652-9571-D660635E03F2}" srcOrd="0" destOrd="0" presId="urn:microsoft.com/office/officeart/2005/8/layout/equation1"/>
    <dgm:cxn modelId="{9985EB7D-6EEA-4D2B-876B-FC479EE5B93C}" type="presOf" srcId="{83B1FF45-6E87-499F-937E-4B61D4DCE58D}" destId="{3B3FDEE3-402F-4E49-A6D5-73477E8B581C}" srcOrd="0" destOrd="0" presId="urn:microsoft.com/office/officeart/2005/8/layout/equation1"/>
    <dgm:cxn modelId="{73876C1A-A628-4AF1-A303-993CC381CA73}" type="presOf" srcId="{CDB09464-7722-44C4-BD15-478BE93F3CFC}" destId="{0DAF8C0C-F604-459C-BADA-5875F3310D0F}" srcOrd="0" destOrd="0" presId="urn:microsoft.com/office/officeart/2005/8/layout/equation1"/>
    <dgm:cxn modelId="{5DFC21F4-4B82-4C49-947C-C906A33438A9}" type="presParOf" srcId="{F0BCF7EC-3D6F-4652-9571-D660635E03F2}" destId="{0DAF8C0C-F604-459C-BADA-5875F3310D0F}" srcOrd="0" destOrd="0" presId="urn:microsoft.com/office/officeart/2005/8/layout/equation1"/>
    <dgm:cxn modelId="{ACFA996F-ECB8-4EB6-9647-39E49F225064}" type="presParOf" srcId="{F0BCF7EC-3D6F-4652-9571-D660635E03F2}" destId="{351D3AE5-8EEA-433D-BF03-292D6E012362}" srcOrd="1" destOrd="0" presId="urn:microsoft.com/office/officeart/2005/8/layout/equation1"/>
    <dgm:cxn modelId="{0DD9D498-6EDC-4DE4-AFAD-D8A894910453}" type="presParOf" srcId="{F0BCF7EC-3D6F-4652-9571-D660635E03F2}" destId="{A2786024-DE72-4D71-BFA9-6195BFF9D4A3}" srcOrd="2" destOrd="0" presId="urn:microsoft.com/office/officeart/2005/8/layout/equation1"/>
    <dgm:cxn modelId="{4E8BD6AB-8A12-48C2-9850-E48DAD9A0EF0}" type="presParOf" srcId="{F0BCF7EC-3D6F-4652-9571-D660635E03F2}" destId="{C27AEB96-3C17-4A9F-9C18-BDDA28D8C096}" srcOrd="3" destOrd="0" presId="urn:microsoft.com/office/officeart/2005/8/layout/equation1"/>
    <dgm:cxn modelId="{A4C5E824-9323-4441-9EEC-29349A1D78CE}" type="presParOf" srcId="{F0BCF7EC-3D6F-4652-9571-D660635E03F2}" destId="{3B3FDEE3-402F-4E49-A6D5-73477E8B581C}" srcOrd="4" destOrd="0" presId="urn:microsoft.com/office/officeart/2005/8/layout/equation1"/>
    <dgm:cxn modelId="{14485FD3-30F8-4BCC-B1DD-9E407C2AEA66}" type="presParOf" srcId="{F0BCF7EC-3D6F-4652-9571-D660635E03F2}" destId="{99F5BDA1-7D28-47C7-911C-0550734206AB}" srcOrd="5" destOrd="0" presId="urn:microsoft.com/office/officeart/2005/8/layout/equation1"/>
    <dgm:cxn modelId="{2136CFA1-3AE0-4EAA-8ED3-7D63654AA6C8}" type="presParOf" srcId="{F0BCF7EC-3D6F-4652-9571-D660635E03F2}" destId="{E1CC87C0-498F-4C67-AC26-DC9065162FB1}" srcOrd="6" destOrd="0" presId="urn:microsoft.com/office/officeart/2005/8/layout/equation1"/>
    <dgm:cxn modelId="{183EBC33-E5E7-492D-8AF8-A1737682E642}" type="presParOf" srcId="{F0BCF7EC-3D6F-4652-9571-D660635E03F2}" destId="{FDF273DA-34E2-4776-BA0A-3F53E8114D99}" srcOrd="7" destOrd="0" presId="urn:microsoft.com/office/officeart/2005/8/layout/equation1"/>
    <dgm:cxn modelId="{E240CB22-7223-4CAD-AEAA-3F5E371AD3D5}" type="presParOf" srcId="{F0BCF7EC-3D6F-4652-9571-D660635E03F2}" destId="{B49CE20B-0A3A-4A42-854E-C25C5171252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14E5F-D8D1-44DA-ADCE-E7FBA460DC32}">
      <dsp:nvSpPr>
        <dsp:cNvPr id="0" name=""/>
        <dsp:cNvSpPr/>
      </dsp:nvSpPr>
      <dsp:spPr>
        <a:xfrm>
          <a:off x="3155137" y="0"/>
          <a:ext cx="3175481" cy="31759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C992F-F53A-49ED-B908-E56BA67E89CC}">
      <dsp:nvSpPr>
        <dsp:cNvPr id="0" name=""/>
        <dsp:cNvSpPr/>
      </dsp:nvSpPr>
      <dsp:spPr>
        <a:xfrm>
          <a:off x="3857023" y="1146619"/>
          <a:ext cx="1764554" cy="8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wniosek</a:t>
          </a:r>
          <a:endParaRPr lang="pl-P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7023" y="1146619"/>
        <a:ext cx="1764554" cy="882065"/>
      </dsp:txXfrm>
    </dsp:sp>
    <dsp:sp modelId="{2089914C-1E8E-4AE6-852A-71A341B7C414}">
      <dsp:nvSpPr>
        <dsp:cNvPr id="0" name=""/>
        <dsp:cNvSpPr/>
      </dsp:nvSpPr>
      <dsp:spPr>
        <a:xfrm>
          <a:off x="2273158" y="1824827"/>
          <a:ext cx="3175481" cy="31759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B3F61-D93A-4393-9DA6-E75551187CAA}">
      <dsp:nvSpPr>
        <dsp:cNvPr id="0" name=""/>
        <dsp:cNvSpPr/>
      </dsp:nvSpPr>
      <dsp:spPr>
        <a:xfrm>
          <a:off x="2978622" y="2982003"/>
          <a:ext cx="1764554" cy="8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opiniowanie wniosku przez pracownika socjalnego OPS</a:t>
          </a:r>
          <a:b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(właściwego dla miejsca zamieszkania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978622" y="2982003"/>
        <a:ext cx="1764554" cy="882065"/>
      </dsp:txXfrm>
    </dsp:sp>
    <dsp:sp modelId="{934E7866-1F3A-4018-BE4F-A3D54101BA87}">
      <dsp:nvSpPr>
        <dsp:cNvPr id="0" name=""/>
        <dsp:cNvSpPr/>
      </dsp:nvSpPr>
      <dsp:spPr>
        <a:xfrm>
          <a:off x="3381148" y="3868027"/>
          <a:ext cx="2728231" cy="272932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79D1F-185F-4193-AA74-09B247C76D08}">
      <dsp:nvSpPr>
        <dsp:cNvPr id="0" name=""/>
        <dsp:cNvSpPr/>
      </dsp:nvSpPr>
      <dsp:spPr>
        <a:xfrm>
          <a:off x="3861197" y="4820025"/>
          <a:ext cx="1764554" cy="8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latin typeface="Arial" panose="020B0604020202020204" pitchFamily="34" charset="0"/>
              <a:cs typeface="Arial" panose="020B0604020202020204" pitchFamily="34" charset="0"/>
            </a:rPr>
            <a:t>Kierownik Centrum przyjmuje osobę do CIS </a:t>
          </a:r>
          <a:br>
            <a:rPr lang="pl-PL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kern="1200" dirty="0">
              <a:latin typeface="Arial" panose="020B0604020202020204" pitchFamily="34" charset="0"/>
              <a:cs typeface="Arial" panose="020B0604020202020204" pitchFamily="34" charset="0"/>
            </a:rPr>
            <a:t>po podpisaniu IPZS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latin typeface="Arial" panose="020B0604020202020204" pitchFamily="34" charset="0"/>
              <a:cs typeface="Arial" panose="020B0604020202020204" pitchFamily="34" charset="0"/>
            </a:rPr>
            <a:t>w uzgodnieniu z kierownikiem OPS właściwego dla miejsca zamieszkania uczestnika</a:t>
          </a:r>
        </a:p>
      </dsp:txBody>
      <dsp:txXfrm>
        <a:off x="3861197" y="4820025"/>
        <a:ext cx="1764554" cy="882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8C0C-F604-459C-BADA-5875F3310D0F}">
      <dsp:nvSpPr>
        <dsp:cNvPr id="0" name=""/>
        <dsp:cNvSpPr/>
      </dsp:nvSpPr>
      <dsp:spPr>
        <a:xfrm>
          <a:off x="1390" y="1467733"/>
          <a:ext cx="1842879" cy="16286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76</a:t>
          </a:r>
          <a:br>
            <a:rPr lang="pl-PL" sz="1800" b="1" kern="1200" dirty="0"/>
          </a:br>
          <a:r>
            <a:rPr lang="pl-PL" sz="1800" b="1" kern="1200" dirty="0"/>
            <a:t>centrów  integracji społecznej</a:t>
          </a:r>
        </a:p>
      </dsp:txBody>
      <dsp:txXfrm>
        <a:off x="271273" y="1706237"/>
        <a:ext cx="1303113" cy="1151600"/>
      </dsp:txXfrm>
    </dsp:sp>
    <dsp:sp modelId="{A2786024-DE72-4D71-BFA9-6195BFF9D4A3}">
      <dsp:nvSpPr>
        <dsp:cNvPr id="0" name=""/>
        <dsp:cNvSpPr/>
      </dsp:nvSpPr>
      <dsp:spPr>
        <a:xfrm>
          <a:off x="1993911" y="1747602"/>
          <a:ext cx="1068870" cy="106887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2135590" y="2156338"/>
        <a:ext cx="785512" cy="251398"/>
      </dsp:txXfrm>
    </dsp:sp>
    <dsp:sp modelId="{3B3FDEE3-402F-4E49-A6D5-73477E8B581C}">
      <dsp:nvSpPr>
        <dsp:cNvPr id="0" name=""/>
        <dsp:cNvSpPr/>
      </dsp:nvSpPr>
      <dsp:spPr>
        <a:xfrm>
          <a:off x="3236883" y="1432792"/>
          <a:ext cx="1842879" cy="16635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69</a:t>
          </a:r>
          <a:br>
            <a:rPr lang="pl-PL" sz="1800" b="1" kern="1200" dirty="0"/>
          </a:br>
          <a:r>
            <a:rPr lang="pl-PL" sz="1800" b="1" kern="1200" dirty="0"/>
            <a:t>klubów integracji społecznej</a:t>
          </a:r>
        </a:p>
      </dsp:txBody>
      <dsp:txXfrm>
        <a:off x="3506766" y="1676413"/>
        <a:ext cx="1303113" cy="1176307"/>
      </dsp:txXfrm>
    </dsp:sp>
    <dsp:sp modelId="{E1CC87C0-498F-4C67-AC26-DC9065162FB1}">
      <dsp:nvSpPr>
        <dsp:cNvPr id="0" name=""/>
        <dsp:cNvSpPr/>
      </dsp:nvSpPr>
      <dsp:spPr>
        <a:xfrm>
          <a:off x="5204945" y="1747602"/>
          <a:ext cx="1068870" cy="1068870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5346624" y="1967789"/>
        <a:ext cx="785512" cy="628496"/>
      </dsp:txXfrm>
    </dsp:sp>
    <dsp:sp modelId="{B49CE20B-0A3A-4A42-854E-C25C51712521}">
      <dsp:nvSpPr>
        <dsp:cNvPr id="0" name=""/>
        <dsp:cNvSpPr/>
      </dsp:nvSpPr>
      <dsp:spPr>
        <a:xfrm>
          <a:off x="6423457" y="1395722"/>
          <a:ext cx="1842879" cy="17726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145 członków Konwentu</a:t>
          </a:r>
        </a:p>
      </dsp:txBody>
      <dsp:txXfrm>
        <a:off x="6693340" y="1655318"/>
        <a:ext cx="1303113" cy="125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0FA15-3896-4558-A87F-4EB147C07BA0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FC9717-7723-49CF-8F76-7249F2051A2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BF5263-81B9-44B4-9257-9C2EB2CE92B4}" type="slidenum">
              <a:rPr lang="pl-PL" altLang="pl-PL">
                <a:cs typeface="Arial" panose="020B0604020202020204" pitchFamily="34" charset="0"/>
              </a:rPr>
              <a:pPr/>
              <a:t>2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FAC7F6-72CC-42A7-BE2F-BEAD491B9403}" type="slidenum">
              <a:rPr lang="pl-PL" altLang="pl-PL">
                <a:cs typeface="Arial" panose="020B0604020202020204" pitchFamily="34" charset="0"/>
              </a:rPr>
              <a:pPr/>
              <a:t>11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6A7698-3334-4AE5-B9FB-2830A14DA5DD}" type="slidenum">
              <a:rPr lang="pl-PL" altLang="pl-PL">
                <a:cs typeface="Arial" panose="020B0604020202020204" pitchFamily="34" charset="0"/>
              </a:rPr>
              <a:pPr/>
              <a:t>12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CE6B7B-A9DD-48AC-9B03-4BA8518592E1}" type="slidenum">
              <a:rPr lang="pl-PL" altLang="pl-PL">
                <a:cs typeface="Arial" panose="020B0604020202020204" pitchFamily="34" charset="0"/>
              </a:rPr>
              <a:pPr/>
              <a:t>13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D300D4-067C-4593-825C-A81ACDE15CD0}" type="slidenum">
              <a:rPr lang="pl-PL" altLang="pl-PL">
                <a:cs typeface="Arial" panose="020B0604020202020204" pitchFamily="34" charset="0"/>
              </a:rPr>
              <a:pPr/>
              <a:t>14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8E07F4-6538-477E-B24F-42E3F7C3857C}" type="slidenum">
              <a:rPr lang="pl-PL" altLang="pl-PL">
                <a:cs typeface="Arial" panose="020B0604020202020204" pitchFamily="34" charset="0"/>
              </a:rPr>
              <a:pPr/>
              <a:t>15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CF90F6-C0BA-4843-9D89-F61FBC72FF6C}" type="slidenum">
              <a:rPr lang="pl-PL" altLang="pl-PL">
                <a:cs typeface="Arial" panose="020B0604020202020204" pitchFamily="34" charset="0"/>
              </a:rPr>
              <a:pPr/>
              <a:t>19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6459C0-313C-40E8-A94D-F7FB40E91694}" type="slidenum">
              <a:rPr lang="pl-PL" altLang="pl-PL">
                <a:cs typeface="Arial" panose="020B0604020202020204" pitchFamily="34" charset="0"/>
              </a:rPr>
              <a:pPr/>
              <a:t>3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92A345-F4D4-474C-B5C3-30DB1AF20368}" type="slidenum">
              <a:rPr lang="pl-PL" altLang="pl-PL">
                <a:cs typeface="Arial" panose="020B0604020202020204" pitchFamily="34" charset="0"/>
              </a:rPr>
              <a:pPr/>
              <a:t>4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6DEAF1-028B-42F5-9690-0BFEEF2DB3EA}" type="slidenum">
              <a:rPr lang="pl-PL" altLang="pl-PL">
                <a:cs typeface="Arial" panose="020B0604020202020204" pitchFamily="34" charset="0"/>
              </a:rPr>
              <a:pPr/>
              <a:t>5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80E392-EB4A-4239-A042-A5C1987FE513}" type="slidenum">
              <a:rPr lang="pl-PL" altLang="pl-PL">
                <a:cs typeface="Arial" panose="020B0604020202020204" pitchFamily="34" charset="0"/>
              </a:rPr>
              <a:pPr/>
              <a:t>6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793CB4-AFBD-4F9F-86A1-513F3F9FE42E}" type="slidenum">
              <a:rPr lang="pl-PL" altLang="pl-PL">
                <a:cs typeface="Arial" panose="020B0604020202020204" pitchFamily="34" charset="0"/>
              </a:rPr>
              <a:pPr/>
              <a:t>7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336A7A-035B-468E-8228-65ABA9C4FCBD}" type="slidenum">
              <a:rPr lang="pl-PL" altLang="pl-PL">
                <a:cs typeface="Arial" panose="020B0604020202020204" pitchFamily="34" charset="0"/>
              </a:rPr>
              <a:pPr/>
              <a:t>8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DAD5EA-AFF9-4F74-A059-2B2B17E6CF48}" type="slidenum">
              <a:rPr lang="pl-PL" altLang="pl-PL">
                <a:cs typeface="Arial" panose="020B0604020202020204" pitchFamily="34" charset="0"/>
              </a:rPr>
              <a:pPr/>
              <a:t>9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FFAECD-29D0-4A08-8918-21CBE7065127}" type="slidenum">
              <a:rPr lang="pl-PL" altLang="pl-PL">
                <a:cs typeface="Arial" panose="020B0604020202020204" pitchFamily="34" charset="0"/>
              </a:rPr>
              <a:pPr/>
              <a:t>10</a:t>
            </a:fld>
            <a:endParaRPr lang="pl-PL" altLang="pl-PL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6D25-E837-4ACB-9AA5-B907AB044B24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5632A-A778-4400-99AC-D8D68C7B5B8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752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23D5-C812-4F02-9C3D-DFA3D3C613EB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05B7-6C2C-4791-B54E-AF22012195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804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F5DF-90AB-489E-B483-CFA6C200B74B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578DF-D33A-446D-BC6C-9BCD38BE24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141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F8EF-02CA-4FD1-B790-C3EFA95023CE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8E39C31F-90CB-43E7-889D-669E000BE9C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728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8468-9736-40F7-ACE1-F45D922841D4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76107-D8E8-4EE5-9A86-61124B239B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703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EA10E0-DB3B-4191-BA5D-CB1E3B1A89B2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581BFA76-6E79-4406-A5B7-AC61AD9D031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253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AE55-E715-45A1-98DE-606C362CF257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6C8C-D4F9-47F3-8874-3861EE968B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90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CAF1-5508-45DB-BD4F-773509AA4880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6A49A-22A9-428E-B7BC-B775BF74732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940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7B24-0883-40D7-B19F-78C34F8FB0D8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519EA-5054-4C67-862F-CBD8D021A72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113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3C66-1178-4E1D-9F21-56B352F45C8B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CA88-7EBC-45B3-8609-D4CCA152B66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940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C30A-C5C8-478B-9973-A99BABE76B4C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271D2-D84B-406D-ABDC-C031197CA6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162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26AE-1BA6-4EF6-A449-9E6D8702F725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A67-C0ED-44DA-83E8-23C10D9FF55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9168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BEAB-E541-4349-AB89-B7CD8AF45C8F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E1194-C872-45AA-AD2F-AB601A3057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108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20CE-244E-4F7A-BB59-3A6A55190532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0FAD1-3E16-4553-AD19-43B30BB76E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869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EC2F897-21F6-477B-A10A-CF0BE292F0D7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332846A2-54E2-458D-B085-845BFDC1A1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416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D12669-7537-4D68-94A5-49782435241F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77610A38-E64D-4592-8510-20D369AD6D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0366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311483-B841-4FA1-888B-7020D93B42B5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FD6A9AF8-866F-47B1-8D62-4216FB6F46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0133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E6DC-EC3C-4E25-A450-DC9A97E46C2C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D304893-DBFE-4D75-A438-6ED83828FD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310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68BD-998E-4D17-9F9C-2EDA3A5766B4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150C1F4-9002-480C-B944-B4241EF853E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2253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4437-D27C-4EF9-B715-3463D03885EF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6BD5-62B5-4BE2-A7FE-FAA14DF8C8A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7741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3A9FFA-5997-4562-BD49-32FF1464D7D9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790CDC03-BB15-4F68-A320-11F02A4620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179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E8C6-B53C-458F-BE2A-CC7957D77E4E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2C81C-83EC-4DD2-ABA9-8E41573A86B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366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6DF4-7FD2-42D8-87FE-1BD33BE24239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807CC-E1FC-4025-8B16-CB64FEB540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74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3049-941A-4049-B597-DFA525AE81E6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1BF3E-66D6-4EFD-BEEE-59CF5AAD22B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381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FD29-6BAA-4106-AF1C-B9476A16872A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67F3A-F207-4EC3-844B-245AE0B358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75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1F2F-449C-4D95-BFDF-C6EB255939D8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4BE3-079C-4431-A7DB-B9477F4C790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447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25AA-C4C6-4039-BAD4-6C62948A15ED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95A7C-1777-4659-914C-E4BD1EAFF9F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984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4A2C-BC11-4754-A58C-F0035042653B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8EFB-9245-4D55-B3C1-7AB0CD5DBA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537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EF8C8C-8B54-40EB-824B-5BC3598AC059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E0403AB1-12A1-490D-8C1B-9F95A5684E5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ACDD1-1A08-4395-B675-A5BAD53B0B81}" type="datetimeFigureOut">
              <a:rPr lang="pl-PL"/>
              <a:pPr>
                <a:defRPr/>
              </a:pPr>
              <a:t>02.11.2016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E7B1DA39-E729-424C-8FB4-66DC87467A7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84" r:id="rId1"/>
    <p:sldLayoutId id="2147484573" r:id="rId2"/>
    <p:sldLayoutId id="2147484585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6" r:id="rId11"/>
    <p:sldLayoutId id="2147484587" r:id="rId12"/>
    <p:sldLayoutId id="2147484588" r:id="rId13"/>
    <p:sldLayoutId id="2147484581" r:id="rId14"/>
    <p:sldLayoutId id="2147484582" r:id="rId15"/>
    <p:sldLayoutId id="2147484583" r:id="rId16"/>
    <p:sldLayoutId id="2147484589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s.pl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11188" y="2060575"/>
            <a:ext cx="8137525" cy="34559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/>
              <a:t>Zatrudnienie socjalne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pl-PL" dirty="0"/>
            </a:br>
            <a:r>
              <a:rPr lang="pl-PL" dirty="0"/>
              <a:t>Ustawa z dnia 13 czerwca 2003 r. o zatrudnieniu socjalnym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</a:rPr>
              <a:t>Ewa Żmuda</a:t>
            </a:r>
            <a:br>
              <a:rPr lang="pl-PL" sz="1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700" dirty="0">
                <a:solidFill>
                  <a:schemeClr val="accent6">
                    <a:lumMod val="75000"/>
                  </a:schemeClr>
                </a:solidFill>
              </a:rPr>
              <a:t>Wrocławskie Centrum Integracji</a:t>
            </a:r>
            <a:br>
              <a:rPr lang="pl-PL" sz="1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700" dirty="0">
                <a:solidFill>
                  <a:schemeClr val="accent6">
                    <a:lumMod val="75000"/>
                  </a:schemeClr>
                </a:solidFill>
              </a:rPr>
              <a:t>Przewodnicząca Rady Programowej Ogólnopolskiego Konwentu CIS/KIS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700" dirty="0"/>
              <a:t>Białobrzegi, 26.10.2016r.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ostokąt 1"/>
          <p:cNvSpPr>
            <a:spLocks noChangeArrowheads="1"/>
          </p:cNvSpPr>
          <p:nvPr/>
        </p:nvSpPr>
        <p:spPr bwMode="auto">
          <a:xfrm>
            <a:off x="482600" y="1052513"/>
            <a:ext cx="744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Centrów i Klubów integracji Społecznej skierowane jest w szczególności do osób:</a:t>
            </a:r>
            <a:endParaRPr lang="pl-PL" altLang="pl-PL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11188" y="1916113"/>
          <a:ext cx="7777162" cy="179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3875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1 ust. 2 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Ustawy o zatrudnieniu socjalnym</a:t>
                      </a:r>
                    </a:p>
                  </a:txBody>
                  <a:tcPr marL="91444" marR="91444" marT="45736" marB="457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którzy podlegają wykluczeniu społecznemu i ze względu na swoją sytuację życiową nie są w stanie własnym staraniem zaspokoić swoich podstawowych potrzeb życiowych i znajdują się w sytuacji powodującej ubóstwo oraz uniemożliwiającej lub ograniczającej uczestnictwo w życiu zawodowym, </a:t>
                      </a:r>
                      <a:r>
                        <a:rPr lang="pl-PL" sz="1600" b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społecznym </a:t>
                      </a:r>
                      <a:br>
                        <a:rPr lang="pl-PL" sz="1600" b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b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pl-PL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rodzinnym. </a:t>
                      </a:r>
                    </a:p>
                    <a:p>
                      <a:pPr marL="0" lvl="0" indent="0">
                        <a:spcAft>
                          <a:spcPts val="200"/>
                        </a:spcAft>
                        <a:buFont typeface="+mj-lt"/>
                        <a:buNone/>
                      </a:pPr>
                      <a:endParaRPr lang="pl-PL" sz="1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468313" y="3916363"/>
            <a:ext cx="77755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osoby nieaktywna zawodowo w trudnej sytuacji materialnej,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osoby nieaktywna zawodowo borykająca się z problemem ubóstwa, sieroctwa, przemocy </a:t>
            </a:r>
            <a:br>
              <a:rPr lang="pl-P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</a:br>
            <a:r>
              <a:rPr lang="pl-P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w rodzinie,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osoby nieaktywna zawodowo opuszczająca placówkę opiekuńczo-wychowawczą,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osoby nieaktywna zawodowo przejawiająca bezradność w sprawach opiekuńczo-wychowawczych</a:t>
            </a:r>
            <a:r>
              <a:rPr lang="pl-PL" sz="1400" dirty="0">
                <a:solidFill>
                  <a:srgbClr val="00B0F0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650" y="1582738"/>
            <a:ext cx="7704138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Art. 1 ust. 3.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Przepisów ustawy nie stosuje się do osób wymienionych </a:t>
            </a:r>
            <a:br>
              <a:rPr lang="pl-PL" sz="20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pl-PL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w ust. 2, które mają prawo do: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1) zasiłku dla bezrobotnych; </a:t>
            </a: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2) zasiłku przedemerytalnego; </a:t>
            </a: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3) świadczenia przedemerytalnego; </a:t>
            </a: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4) (uchylony); </a:t>
            </a: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5) renty strukturalnej; </a:t>
            </a: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6) renty z tytułu niezdolności do pracy; </a:t>
            </a: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7) emerytury; </a:t>
            </a:r>
          </a:p>
          <a:p>
            <a:pPr marL="898525" indent="-277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charset="0"/>
                <a:cs typeface="Arial" charset="0"/>
              </a:rPr>
              <a:t>8) nauczycielskiego świadczenia kompensacyjnego.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684213" y="1052513"/>
            <a:ext cx="7920037" cy="4048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Odpowiedzialny samorząd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Arial" panose="020B0604020202020204" pitchFamily="34" charset="0"/>
              </a:rPr>
              <a:t>Osoby z grup wskazanych w ustawie o zatrudnieniu socjalnym występują w każdej, bez wyjątku gminie.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Arial" panose="020B0604020202020204" pitchFamily="34" charset="0"/>
              </a:rPr>
              <a:t>Właśnie dlatego każda gmina winna posiadać instytucje przygotowane do realizacji działań o charakterze reintegracji zawodowej i społecznej dla swoich mieszkańców.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Każda gmina powinna posiadać na swoim terenie funkcjonujący CIS i/lub KIS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/>
          </p:cNvGraphicFramePr>
          <p:nvPr/>
        </p:nvGraphicFramePr>
        <p:xfrm>
          <a:off x="360710" y="0"/>
          <a:ext cx="860377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Tytuł 2"/>
          <p:cNvSpPr txBox="1">
            <a:spLocks/>
          </p:cNvSpPr>
          <p:nvPr/>
        </p:nvSpPr>
        <p:spPr bwMode="auto">
          <a:xfrm rot="-1540810">
            <a:off x="-111125" y="531813"/>
            <a:ext cx="64182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b="1">
                <a:solidFill>
                  <a:srgbClr val="FF0000"/>
                </a:solidFill>
              </a:rPr>
              <a:t>Zasady kierowania do CIS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188" y="1484313"/>
            <a:ext cx="8064500" cy="3094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Podmioty uprawnione do tworzenia Centrów Integracji Społecznej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116681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158875" algn="l"/>
              </a:tabLst>
              <a:defRPr/>
            </a:pPr>
            <a:r>
              <a:rPr lang="pl-PL" dirty="0">
                <a:latin typeface="Arial" charset="0"/>
                <a:cs typeface="Arial" charset="0"/>
              </a:rPr>
              <a:t>JST (samorządowy zakład budżetowy, jednostka budżetowa)</a:t>
            </a:r>
          </a:p>
          <a:p>
            <a:pPr marL="116681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158875" algn="l"/>
              </a:tabLst>
              <a:defRPr/>
            </a:pPr>
            <a:r>
              <a:rPr lang="pl-PL" dirty="0">
                <a:latin typeface="Arial" charset="0"/>
                <a:cs typeface="Arial" charset="0"/>
              </a:rPr>
              <a:t>organizacja pozarządowa,</a:t>
            </a:r>
          </a:p>
          <a:p>
            <a:pPr marL="116681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158875" algn="l"/>
              </a:tabLst>
              <a:defRPr/>
            </a:pPr>
            <a:r>
              <a:rPr lang="pl-PL" dirty="0">
                <a:latin typeface="Arial" charset="0"/>
                <a:cs typeface="Arial" charset="0"/>
              </a:rPr>
              <a:t>Kościelne osoby prawne – art. 3 ust. 3 pkt 1 </a:t>
            </a:r>
            <a:r>
              <a:rPr lang="pl-PL" dirty="0" err="1">
                <a:latin typeface="Arial" charset="0"/>
                <a:cs typeface="Arial" charset="0"/>
              </a:rPr>
              <a:t>UODPPiW</a:t>
            </a:r>
            <a:r>
              <a:rPr lang="pl-PL" dirty="0">
                <a:latin typeface="Arial" charset="0"/>
                <a:cs typeface="Arial" charset="0"/>
              </a:rPr>
              <a:t>,</a:t>
            </a:r>
          </a:p>
          <a:p>
            <a:pPr marL="116681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158875" algn="l"/>
              </a:tabLst>
              <a:defRPr/>
            </a:pPr>
            <a:r>
              <a:rPr lang="pl-PL" dirty="0">
                <a:latin typeface="Arial" charset="0"/>
                <a:cs typeface="Arial" charset="0"/>
              </a:rPr>
              <a:t>Spółdzielnie socjalne założone przez osoby prawne – art. 3 ust. 3 pkt 3 </a:t>
            </a:r>
            <a:r>
              <a:rPr lang="pl-PL" dirty="0" err="1">
                <a:latin typeface="Arial" charset="0"/>
                <a:cs typeface="Arial" charset="0"/>
              </a:rPr>
              <a:t>UODPPiW</a:t>
            </a:r>
            <a:r>
              <a:rPr lang="pl-PL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95288" y="981075"/>
            <a:ext cx="8353425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Źródła finansowania Centrum Integracji Społecznej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500" dirty="0">
                <a:latin typeface="Arial" charset="0"/>
                <a:cs typeface="Arial" charset="0"/>
              </a:rPr>
              <a:t>środki na utworzenie CIS-u, w szczególności </a:t>
            </a:r>
            <a:r>
              <a:rPr lang="pl-PL" sz="1500" b="1" dirty="0">
                <a:latin typeface="Arial" charset="0"/>
                <a:cs typeface="Arial" charset="0"/>
              </a:rPr>
              <a:t>wydatki poniesione na przystosowanie i wyposażenie pomieszczeń</a:t>
            </a:r>
            <a:r>
              <a:rPr lang="pl-PL" sz="1500" dirty="0">
                <a:latin typeface="Arial" charset="0"/>
                <a:cs typeface="Arial" charset="0"/>
              </a:rPr>
              <a:t> – mogą one zostać sfinansowane przez </a:t>
            </a:r>
            <a:r>
              <a:rPr lang="pl-PL" sz="1500" b="1" dirty="0">
                <a:solidFill>
                  <a:srgbClr val="C00000"/>
                </a:solidFill>
                <a:latin typeface="Arial" charset="0"/>
                <a:cs typeface="Arial" charset="0"/>
              </a:rPr>
              <a:t>samorząd wojewódzki</a:t>
            </a:r>
            <a:r>
              <a:rPr lang="pl-PL" sz="1500" dirty="0">
                <a:latin typeface="Arial" charset="0"/>
                <a:cs typeface="Arial" charset="0"/>
              </a:rPr>
              <a:t> ze środków własnych na zasadach porozumienia z organizacją tworzącą CIS;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500" b="1" dirty="0">
                <a:latin typeface="Arial" charset="0"/>
                <a:cs typeface="Arial" charset="0"/>
              </a:rPr>
              <a:t>środki na działalność CIS-u przez okres pierwszych trzech miesięcy</a:t>
            </a:r>
            <a:r>
              <a:rPr lang="pl-PL" sz="1500" dirty="0">
                <a:latin typeface="Arial" charset="0"/>
                <a:cs typeface="Arial" charset="0"/>
              </a:rPr>
              <a:t> – przyznaje je także </a:t>
            </a:r>
            <a:r>
              <a:rPr lang="pl-PL" sz="1500" b="1" dirty="0">
                <a:solidFill>
                  <a:srgbClr val="C00000"/>
                </a:solidFill>
                <a:latin typeface="Arial" charset="0"/>
                <a:cs typeface="Arial" charset="0"/>
              </a:rPr>
              <a:t>marszałek województwa </a:t>
            </a:r>
            <a:r>
              <a:rPr lang="pl-PL" sz="1500" dirty="0">
                <a:latin typeface="Arial" charset="0"/>
                <a:cs typeface="Arial" charset="0"/>
              </a:rPr>
              <a:t>na podstawie porozumienia z organizatorami;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500" dirty="0">
                <a:latin typeface="Arial" charset="0"/>
                <a:cs typeface="Arial" charset="0"/>
              </a:rPr>
              <a:t>późniejsza działalność CIS-u może być finansowana z dotacji pochodzącej z </a:t>
            </a:r>
            <a:r>
              <a:rPr lang="pl-PL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dochodów własnych</a:t>
            </a:r>
            <a:r>
              <a:rPr lang="pl-PL" sz="1500" dirty="0">
                <a:latin typeface="Arial" charset="0"/>
                <a:cs typeface="Arial" charset="0"/>
              </a:rPr>
              <a:t> gminy, środków z Unii Europejskiej oraz ze środków uzyskanych z działalności wytwórczej, handlowej lub usługowej prowadzonej przez CIS, działalności organizacji pozarządowej czy spółdzielni socjalnej tworzącej CIS;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500" dirty="0">
                <a:latin typeface="Arial" charset="0"/>
                <a:cs typeface="Arial" charset="0"/>
              </a:rPr>
              <a:t>świadczenia integracyjne – finansowane są z </a:t>
            </a:r>
            <a:r>
              <a:rPr lang="pl-PL" sz="1500" b="1" dirty="0">
                <a:latin typeface="Arial" charset="0"/>
                <a:cs typeface="Arial" charset="0"/>
              </a:rPr>
              <a:t>Funduszu Pracy </a:t>
            </a:r>
            <a:r>
              <a:rPr lang="pl-PL" sz="1500" dirty="0">
                <a:latin typeface="Arial" charset="0"/>
                <a:cs typeface="Arial" charset="0"/>
              </a:rPr>
              <a:t>i wypłacane przez Powiatowy Urząd Pracy każdemu uczestnikowi raz w miesiącu;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500" b="1" dirty="0">
                <a:latin typeface="Arial" charset="0"/>
                <a:cs typeface="Arial" charset="0"/>
              </a:rPr>
              <a:t>działalność wytwórcza prowadzona w ramach reintegracji zawodowej</a:t>
            </a:r>
            <a:r>
              <a:rPr lang="pl-PL" sz="1500" dirty="0">
                <a:latin typeface="Arial" charset="0"/>
                <a:cs typeface="Arial" charset="0"/>
              </a:rPr>
              <a:t>. Działalność taka może być dobrym źródłem finansowania CIS w momencie stworzenia odpowiedniej grupy zdolnej do świadczenia usług na otwartym rynku pracy.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FFFF00"/>
                </a:solidFill>
                <a:latin typeface="Arial" charset="0"/>
                <a:cs typeface="Arial" charset="0"/>
              </a:rPr>
              <a:t>BRAK SYSTEMOWEGO FINANSOWANIA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5175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Prostokąt 6"/>
          <p:cNvSpPr>
            <a:spLocks noChangeArrowheads="1"/>
          </p:cNvSpPr>
          <p:nvPr/>
        </p:nvSpPr>
        <p:spPr bwMode="auto">
          <a:xfrm>
            <a:off x="755650" y="2349500"/>
            <a:ext cx="761523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Ogólnopolski Konwent Centrów </a:t>
            </a:r>
            <a:br>
              <a:rPr lang="pl-PL" altLang="pl-PL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Klubów Integracji Społecznej</a:t>
            </a:r>
          </a:p>
          <a:p>
            <a:pPr algn="ctr" eaLnBrk="1" hangingPunct="1"/>
            <a:endParaRPr lang="pl-PL" altLang="pl-PL" sz="36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l-PL" altLang="pl-PL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Programowa</a:t>
            </a:r>
          </a:p>
          <a:p>
            <a:pPr algn="ctr" eaLnBrk="1" hangingPunct="1"/>
            <a:r>
              <a:rPr lang="pl-PL" altLang="pl-P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 – IRSS, </a:t>
            </a:r>
            <a:r>
              <a:rPr lang="pl-PL" altLang="pl-P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www.irss.pl</a:t>
            </a:r>
            <a:r>
              <a:rPr lang="pl-PL" altLang="pl-P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zakładka „Konwent CIS/KIS”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85763" y="476250"/>
            <a:ext cx="8229600" cy="58054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Zjazdy Konwentu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Październik 2011 r. – Zjazd założycielski, Białobrzegi k/Legionowa,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Październik 2012 r. – Białobrzegi k/Legionowa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Październik 2013 r. – Białobrzegi k/ Legionowa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Październik 2014 r. – Gmina Klucze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Listopad 2015r. - Gdańsk</a:t>
            </a:r>
          </a:p>
        </p:txBody>
      </p:sp>
      <p:pic>
        <p:nvPicPr>
          <p:cNvPr id="28675" name="Picture 3" descr="konwent_zdjecie_wspol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08275"/>
            <a:ext cx="5715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33375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17650"/>
            <a:ext cx="80295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33375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95288" y="1196975"/>
            <a:ext cx="8353425" cy="392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1500" dirty="0">
                <a:latin typeface="Arial" charset="0"/>
                <a:cs typeface="Arial" charset="0"/>
              </a:rPr>
              <a:t>Deklaracja powołania Konwentu podpisana została przez </a:t>
            </a:r>
            <a:r>
              <a:rPr lang="pl-PL" sz="1500" u="sng" dirty="0">
                <a:solidFill>
                  <a:srgbClr val="FF0000"/>
                </a:solidFill>
                <a:latin typeface="Arial" charset="0"/>
                <a:cs typeface="Arial" charset="0"/>
              </a:rPr>
              <a:t>42 podmioty zatrudnienia (19 Centrów integracji Społecznej i 23 Kluby Integracji Społeczne) </a:t>
            </a:r>
            <a:r>
              <a:rPr lang="pl-PL" sz="1500" dirty="0">
                <a:latin typeface="Arial" charset="0"/>
                <a:cs typeface="Arial" charset="0"/>
              </a:rPr>
              <a:t>socjalnego w obecności Pani Krystyny Wyrwickiej Dyrektora Departamentu Pomocy i Integracji Społecznej Ministerstwa Pracy i Polityki Społecznej – oryginał dokument przechowywany jest w sekretariacie Konwentu prowadzonym przez Instytut Rozwoju Służb Społecznych.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pl-PL" sz="1500" dirty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2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65175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1"/>
          <p:cNvSpPr>
            <a:spLocks noChangeArrowheads="1"/>
          </p:cNvSpPr>
          <p:nvPr/>
        </p:nvSpPr>
        <p:spPr bwMode="auto">
          <a:xfrm>
            <a:off x="827088" y="908050"/>
            <a:ext cx="334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solidFill>
                  <a:srgbClr val="FF0000"/>
                </a:solidFill>
                <a:latin typeface="Arial" panose="020B0604020202020204" pitchFamily="34" charset="0"/>
              </a:rPr>
              <a:t>Zatrudnienie socjalne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827088" y="1341438"/>
            <a:ext cx="7632700" cy="3830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  <a:cs typeface="Arial" charset="0"/>
              </a:rPr>
              <a:t>Zasady zatrudniania socjalnego i funkcjonowania podmiotów zatrudnienia socjalnego reguluje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Ustawa o zatrudnieniu socjalnym z dnia 13 czerwca 2003 r.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  <a:cs typeface="Arial" charset="0"/>
              </a:rPr>
              <a:t>Ustawa wskazuje: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charset="0"/>
                <a:cs typeface="Arial" charset="0"/>
              </a:rPr>
              <a:t>Kluby Integracji Społecznej i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charset="0"/>
                <a:cs typeface="Arial" charset="0"/>
              </a:rPr>
              <a:t>Centra Integracji Społecznej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l-PL" dirty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  <a:cs typeface="Arial" charset="0"/>
              </a:rPr>
              <a:t>jako podmioty prowadzące reintegrację zawodową i społeczną stanowiące narzędzia rozwiązywania problemów wymienionych </a:t>
            </a:r>
            <a:br>
              <a:rPr lang="pl-PL" dirty="0">
                <a:latin typeface="Arial" charset="0"/>
                <a:cs typeface="Arial" charset="0"/>
              </a:rPr>
            </a:br>
            <a:r>
              <a:rPr lang="pl-PL" dirty="0">
                <a:latin typeface="Arial" charset="0"/>
                <a:cs typeface="Arial" charset="0"/>
              </a:rPr>
              <a:t>w ustawie o pomocy społecznej i problemu bezrobocia.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839788"/>
            <a:ext cx="7723187" cy="12938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</a:rPr>
              <a:t>LICZBA CZŁONKÓW KONWENTU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b="1" dirty="0">
                <a:solidFill>
                  <a:srgbClr val="FF0000"/>
                </a:solidFill>
              </a:rPr>
              <a:t>I KRAJOWA  STATYSTYKA PODMIOTÓW ZATRUDNIENIA SOCJALNEGO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186766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/>
        </p:nvGraphicFramePr>
        <p:xfrm>
          <a:off x="571472" y="1714488"/>
          <a:ext cx="8267728" cy="45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Symbol zastępczy zawartości 3"/>
          <p:cNvGraphicFramePr>
            <a:graphicFrameLocks/>
          </p:cNvGraphicFramePr>
          <p:nvPr/>
        </p:nvGraphicFramePr>
        <p:xfrm>
          <a:off x="552744" y="1700808"/>
          <a:ext cx="8267728" cy="45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1750" name="Obraz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33375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7713" y="1530350"/>
            <a:ext cx="7648575" cy="8651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Konwent CIS/KIS na tle kraju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725" y="2538413"/>
            <a:ext cx="7956550" cy="42751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48% centrów należy do platformy współpracy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27% klubów należy do platformy współpracy.</a:t>
            </a:r>
            <a:endParaRPr lang="pl-P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32772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33375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725" y="763588"/>
            <a:ext cx="7956550" cy="129381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pl-PL" sz="3200" i="1" dirty="0"/>
            </a:br>
            <a:r>
              <a:rPr lang="pl-PL" sz="2400" b="1" dirty="0">
                <a:solidFill>
                  <a:srgbClr val="FF0000"/>
                </a:solidFill>
              </a:rPr>
              <a:t>Liczba CIS wg instytucji tworzących 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b="1" dirty="0">
                <a:solidFill>
                  <a:srgbClr val="FF0000"/>
                </a:solidFill>
              </a:rPr>
              <a:t>w latach 2006-2013 </a:t>
            </a:r>
            <a:br>
              <a:rPr lang="pl-PL" sz="3200" dirty="0"/>
            </a:br>
            <a:endParaRPr lang="pl-PL" sz="3200" dirty="0"/>
          </a:p>
        </p:txBody>
      </p:sp>
      <p:graphicFrame>
        <p:nvGraphicFramePr>
          <p:cNvPr id="1026" name="Obiekt 2"/>
          <p:cNvGraphicFramePr>
            <a:graphicFrameLocks noGrp="1"/>
          </p:cNvGraphicFramePr>
          <p:nvPr>
            <p:ph idx="1"/>
          </p:nvPr>
        </p:nvGraphicFramePr>
        <p:xfrm>
          <a:off x="542925" y="2143125"/>
          <a:ext cx="805815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ykres" r:id="rId3" imgW="8059610" imgH="4438273" progId="Excel.Chart.8">
                  <p:embed/>
                </p:oleObj>
              </mc:Choice>
              <mc:Fallback>
                <p:oleObj name="Wykres" r:id="rId3" imgW="8059610" imgH="4438273" progId="Excel.Chart.8">
                  <p:embed/>
                  <p:pic>
                    <p:nvPicPr>
                      <p:cNvPr id="0" name="Obi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143125"/>
                        <a:ext cx="8058150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6888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725" y="763588"/>
            <a:ext cx="7956550" cy="12938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KIS wg instytucji </a:t>
            </a:r>
            <a:b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tworzących w latach 2011-2013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50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42925" y="2143125"/>
          <a:ext cx="8058150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ykres" r:id="rId3" imgW="8059610" imgH="4584589" progId="Excel.Chart.8">
                  <p:embed/>
                </p:oleObj>
              </mc:Choice>
              <mc:Fallback>
                <p:oleObj name="Wykres" r:id="rId3" imgW="8059610" imgH="4584589" progId="Excel.Chart.8">
                  <p:embed/>
                  <p:pic>
                    <p:nvPicPr>
                      <p:cNvPr id="0" name="Symbol zastępczy zawartości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143125"/>
                        <a:ext cx="8058150" cy="457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27063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763588"/>
            <a:ext cx="8010525" cy="12938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pl-PL" b="1" i="1" dirty="0"/>
            </a:br>
            <a: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CIS wg stażu działalności 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3074" name="Obiekt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ykres" r:id="rId3" imgW="8340051" imgH="4633362" progId="Excel.Chart.8">
                  <p:embed/>
                </p:oleObj>
              </mc:Choice>
              <mc:Fallback>
                <p:oleObj name="Wykres" r:id="rId3" imgW="8340051" imgH="4633362" progId="Excel.Chart.8">
                  <p:embed/>
                  <p:pic>
                    <p:nvPicPr>
                      <p:cNvPr id="0" name="Obiek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6888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763588"/>
            <a:ext cx="8010525" cy="12938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pl-PL" b="1" i="1" dirty="0"/>
            </a:br>
            <a: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sukcesy </a:t>
            </a:r>
            <a:b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działalności konwentu (1)</a:t>
            </a:r>
            <a:br>
              <a:rPr lang="pl-PL" dirty="0"/>
            </a:br>
            <a:endParaRPr lang="pl-PL" dirty="0"/>
          </a:p>
        </p:txBody>
      </p:sp>
      <p:pic>
        <p:nvPicPr>
          <p:cNvPr id="33795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6888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Konwent uznany został za partnera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MRPiPS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– konsultanta w obszarze przeciwdziałania wykluczeniu społecznemu 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Przedstawiciele Konwentu Ogólnopolskiego oraz Konwentów Regionalnych włączeni do gremiów Ekonomii Społecznej (Wojewódzkie Komitety ES)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Zgłoszenie i wspólnie wypracowanie propozycji zmian w Ustawie o zatrudnieniu socjalnym (trzy nowelizacje) – najważniejsza to propozycja wpisu Rady Zatrudnienia Socjalnego w instrumentarium ustawy, kategorie „absolwentów CIS i KIS” i inne.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Udział w posiedzeniach Sejmowych i Senackich Komisjach Polityki Społecznej – głos społeczny.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763588"/>
            <a:ext cx="8010525" cy="12938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pl-PL" b="1" i="1" dirty="0"/>
            </a:br>
            <a: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sukcesy </a:t>
            </a:r>
            <a:b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działalności konwentu (2)</a:t>
            </a:r>
            <a:br>
              <a:rPr lang="pl-PL" dirty="0"/>
            </a:br>
            <a:endParaRPr lang="pl-PL" dirty="0"/>
          </a:p>
        </p:txBody>
      </p:sp>
      <p:pic>
        <p:nvPicPr>
          <p:cNvPr id="34819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6888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Członkowie Konwentu współrealizatorami w okresie 2008-2013 projektów systemowych EFS (krajowych i regionalnych)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Reprezentanci Konwentu uczestniczyli w opracowywaniu:</a:t>
            </a:r>
          </a:p>
          <a:p>
            <a:pPr marL="682625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Krajowego Programu Przeciwdziałania Wykluczeniu Społecznemu. Nowy wymiar integracji 2014-2020,</a:t>
            </a:r>
          </a:p>
          <a:p>
            <a:pPr marL="682625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Krajowego Programu Rozwoju Ekonomii Społecznej na lata 2014-2020,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Konsultant w procesie opracowywania „Wytycznych” do realizacji PO WER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/>
              <a:t>Dziękuję za Uwagę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Prostokąt 1"/>
          <p:cNvSpPr>
            <a:spLocks noChangeArrowheads="1"/>
          </p:cNvSpPr>
          <p:nvPr/>
        </p:nvSpPr>
        <p:spPr bwMode="auto">
          <a:xfrm>
            <a:off x="498475" y="981075"/>
            <a:ext cx="8066088" cy="4708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88" indent="-3603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Deficyty osób zagrożonych wykluczeniem lub wykluczonych dzielą się na poniższe kategorie: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rgbClr val="FFC000"/>
                </a:solidFill>
                <a:latin typeface="Arial" panose="020B0604020202020204" pitchFamily="34" charset="0"/>
              </a:rPr>
              <a:t>nieodpowiadający</a:t>
            </a:r>
            <a:r>
              <a:rPr lang="pl-PL" altLang="pl-PL" sz="1800" dirty="0">
                <a:latin typeface="Arial" panose="020B0604020202020204" pitchFamily="34" charset="0"/>
              </a:rPr>
              <a:t> oczekiwaniom pracodawców </a:t>
            </a:r>
            <a:r>
              <a:rPr lang="pl-PL" altLang="pl-PL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poziom wiedzy</a:t>
            </a:r>
            <a:r>
              <a:rPr lang="pl-PL" altLang="pl-PL" sz="1800" dirty="0">
                <a:latin typeface="Arial" panose="020B0604020202020204" pitchFamily="34" charset="0"/>
              </a:rPr>
              <a:t>,</a:t>
            </a:r>
          </a:p>
          <a:p>
            <a:pPr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rgbClr val="FFC000"/>
                </a:solidFill>
                <a:latin typeface="Arial" panose="020B0604020202020204" pitchFamily="34" charset="0"/>
              </a:rPr>
              <a:t>nieodpowiadający</a:t>
            </a:r>
            <a:r>
              <a:rPr lang="pl-PL" altLang="pl-PL" sz="1800" dirty="0">
                <a:latin typeface="Arial" panose="020B0604020202020204" pitchFamily="34" charset="0"/>
              </a:rPr>
              <a:t> oczekiwaniom pracodawców </a:t>
            </a:r>
            <a:r>
              <a:rPr lang="pl-PL" altLang="pl-PL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poziom doświadczenia</a:t>
            </a:r>
            <a:r>
              <a:rPr lang="pl-PL" altLang="pl-PL" sz="1800" dirty="0">
                <a:latin typeface="Arial" panose="020B0604020202020204" pitchFamily="34" charset="0"/>
              </a:rPr>
              <a:t>,</a:t>
            </a:r>
          </a:p>
          <a:p>
            <a:pPr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rgbClr val="FFC000"/>
                </a:solidFill>
                <a:latin typeface="Arial" panose="020B0604020202020204" pitchFamily="34" charset="0"/>
              </a:rPr>
              <a:t>nieodpowiadający</a:t>
            </a:r>
            <a:r>
              <a:rPr lang="pl-PL" altLang="pl-PL" sz="1800" dirty="0">
                <a:latin typeface="Arial" panose="020B0604020202020204" pitchFamily="34" charset="0"/>
              </a:rPr>
              <a:t> oczekiwaniom pracodawców </a:t>
            </a:r>
            <a:r>
              <a:rPr lang="pl-PL" altLang="pl-PL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poziom umiejętności miękkich, zaburzenia osobowości, nawyki i nałogi</a:t>
            </a:r>
            <a:r>
              <a:rPr lang="pl-PL" altLang="pl-PL" sz="1800" dirty="0">
                <a:latin typeface="Arial" panose="020B0604020202020204" pitchFamily="34" charset="0"/>
              </a:rPr>
              <a:t>,</a:t>
            </a:r>
          </a:p>
          <a:p>
            <a:pPr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rgbClr val="FFC000"/>
                </a:solidFill>
                <a:latin typeface="Arial" panose="020B0604020202020204" pitchFamily="34" charset="0"/>
              </a:rPr>
              <a:t>niewystarczający</a:t>
            </a:r>
            <a:r>
              <a:rPr lang="pl-PL" altLang="pl-PL" sz="1800" dirty="0">
                <a:latin typeface="Arial" panose="020B0604020202020204" pitchFamily="34" charset="0"/>
              </a:rPr>
              <a:t> poziom </a:t>
            </a:r>
            <a:r>
              <a:rPr lang="pl-PL" altLang="pl-PL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umiejętności poruszania się po rynku pracy, poszukiwania pracy i autoprezentacji podczas rozmowy kwalifikacyjnej.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750" y="1720850"/>
            <a:ext cx="7993063" cy="36464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Reintegracją zawodową stanowią m.in.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  <a:cs typeface="Arial" charset="0"/>
            </a:endParaRPr>
          </a:p>
          <a:p>
            <a:pPr marL="715963" indent="-3540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charset="0"/>
                <a:cs typeface="Arial" charset="0"/>
              </a:rPr>
              <a:t>działania umożliwiające nabycie lub uzupełnienie wiedzy do poziomu oczekiwanego przez pracodawców na lokalnym rynku pracy;</a:t>
            </a:r>
          </a:p>
          <a:p>
            <a:pPr marL="715963" indent="-3540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charset="0"/>
                <a:cs typeface="Arial" charset="0"/>
              </a:rPr>
              <a:t>działania umożliwiające nabycie lub uzupełnienie doświadczenia do poziomu oczekiwanego przez pracodawców na lokalnym rynku pracy;</a:t>
            </a:r>
          </a:p>
          <a:p>
            <a:pPr marL="715963" indent="-3540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nabywanie umiejętności zawodowych przez przyuczenie do zawodu, przekwalifikowanie lub podwyższanie kwalifikacji zawodowych.</a:t>
            </a:r>
          </a:p>
          <a:p>
            <a:pPr marL="715963" indent="-3540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pl-P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1"/>
          <p:cNvSpPr>
            <a:spLocks noChangeArrowheads="1"/>
          </p:cNvSpPr>
          <p:nvPr/>
        </p:nvSpPr>
        <p:spPr bwMode="auto">
          <a:xfrm>
            <a:off x="179388" y="1609725"/>
            <a:ext cx="7993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Reintegracja zawodowa</a:t>
            </a:r>
          </a:p>
          <a:p>
            <a:pPr eaLnBrk="1" hangingPunct="1"/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45953" y="140197"/>
            <a:ext cx="1846263" cy="313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/>
          <p:cNvPicPr/>
          <p:nvPr/>
        </p:nvPicPr>
        <p:blipFill rotWithShape="1">
          <a:blip r:embed="rId4" cstate="print">
            <a:extLst/>
          </a:blip>
          <a:srcRect t="14079"/>
          <a:stretch/>
        </p:blipFill>
        <p:spPr bwMode="auto">
          <a:xfrm>
            <a:off x="179511" y="2348880"/>
            <a:ext cx="1968691" cy="229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/>
          </a:blip>
          <a:srcRect t="6330" b="20874"/>
          <a:stretch/>
        </p:blipFill>
        <p:spPr bwMode="auto">
          <a:xfrm>
            <a:off x="2123727" y="2348880"/>
            <a:ext cx="1968691" cy="229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1520" y="4720501"/>
            <a:ext cx="2366963" cy="141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6517845" y="3109543"/>
            <a:ext cx="2640812" cy="193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7300184" y="248209"/>
            <a:ext cx="1798686" cy="2784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5607385" y="147356"/>
            <a:ext cx="1677773" cy="3118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3" descr="C:\Users\CIS\Desktop\Zdj_cie0059[1]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4483547" y="2875559"/>
            <a:ext cx="1825058" cy="2433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2635506" y="4392291"/>
            <a:ext cx="2136350" cy="1724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5724128" y="4029413"/>
            <a:ext cx="1786732" cy="263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088" y="1196975"/>
            <a:ext cx="7704137" cy="4754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Reintegrację społeczną stanowią m.in.: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działania niwelujące ograniczenia w pełnieniu ról społecznych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osiąganiu pozycji społecznych dostępnych osobom niepodlegającym wykluczeniu społecznemu w szczególności poprzez pracę socjalną,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wsparcie psychologiczne,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grupy wsparcia,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doradztwo zawodowe,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zajęcia edukacyjne oraz zajęcia kształcące aktywny i przedsiębiorczy styl życia,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naukę planowania życia i zaspokajania potrzeb własnym staraniem, zwłaszcza przez możliwość osiągnięcia własnych dochodów przez zatrudnienie lub działalność gospodarczą,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uczenie umiejętności racjonalnego gospodarowania posiadanymi środkami pieniężnymi.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pl-P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1"/>
          <p:cNvSpPr>
            <a:spLocks noChangeArrowheads="1"/>
          </p:cNvSpPr>
          <p:nvPr/>
        </p:nvSpPr>
        <p:spPr bwMode="auto">
          <a:xfrm>
            <a:off x="250825" y="1168400"/>
            <a:ext cx="7993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Reintegracja społeczna</a:t>
            </a:r>
          </a:p>
          <a:p>
            <a:pPr eaLnBrk="1" hangingPunct="1"/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91064" y="1916832"/>
            <a:ext cx="285293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594197" y="203097"/>
            <a:ext cx="3240590" cy="227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81896" y="2236644"/>
            <a:ext cx="2840413" cy="2008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39229" y="2486115"/>
            <a:ext cx="343491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550209" y="4077072"/>
            <a:ext cx="2982925" cy="2137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ostokąt 1"/>
          <p:cNvSpPr>
            <a:spLocks noChangeArrowheads="1"/>
          </p:cNvSpPr>
          <p:nvPr/>
        </p:nvSpPr>
        <p:spPr bwMode="auto">
          <a:xfrm>
            <a:off x="539750" y="2274888"/>
            <a:ext cx="7920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400">
                <a:latin typeface="Arial" panose="020B0604020202020204" pitchFamily="34" charset="0"/>
              </a:rPr>
              <a:t>Nabycie umiejętności planowania rozwoju zawodowego, poszukiwania pracy i autoprezentacji w trakcie rozmowy kwalifikacyjnej jak i wzrost gotowości na zmianę stanowi warunek podjęcia pracy po zrealizowaniu działań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w ramach reintegracji zawodowej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i społecznej.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ostokąt 1"/>
          <p:cNvSpPr>
            <a:spLocks noChangeArrowheads="1"/>
          </p:cNvSpPr>
          <p:nvPr/>
        </p:nvSpPr>
        <p:spPr bwMode="auto">
          <a:xfrm>
            <a:off x="482600" y="1052513"/>
            <a:ext cx="744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Centrów i Klubów integracji Społecznej skierowane jest w szczególności do osób:</a:t>
            </a:r>
            <a:endParaRPr lang="pl-PL" altLang="pl-PL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11188" y="1916113"/>
          <a:ext cx="7777162" cy="325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5962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1 ust. 2 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Ustawy o zatrudnieniu socjalnym</a:t>
                      </a: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bezdomnych realizujących indywidualny program wychodzenia z bezdomności, w rozumieniu przepisów o pomocy społecznej, </a:t>
                      </a:r>
                      <a:endParaRPr lang="pl-PL" sz="8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uzależnionych od alkoholu, 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uzależnionych od narkotyków lub innych środków odurzających, 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chorych psychicznie, w rozumieniu przepisów o ochronie zdrowia psychicznego, 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długotrwale bezrobotnych w rozumieniu przepisów o promocji zatrudnienia i instytucjach rynku pracy, 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zwalnianych z zakładów karnych, mających trudności w integracji ze środowiskiem, w rozumieniu przepisów o pomocy społecznej, 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uchodźców realizujących indywidualny program integracji, w rozumieniu przepisów o pomocy społecznej, 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pl-PL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osób niepełnosprawnych, w rozumieniu przepisów o rehabilitacji zawodowej i społecznej oraz zatrudnianiu osób niepełnosprawnych, </a:t>
                      </a:r>
                    </a:p>
                  </a:txBody>
                  <a:tcPr marL="91444" marR="91444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318</TotalTime>
  <Words>964</Words>
  <Application>Microsoft Office PowerPoint</Application>
  <PresentationFormat>Pokaz na ekranie (4:3)</PresentationFormat>
  <Paragraphs>157</Paragraphs>
  <Slides>27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7" baseType="lpstr">
      <vt:lpstr>Calibri</vt:lpstr>
      <vt:lpstr>Arial</vt:lpstr>
      <vt:lpstr>Calibri Light</vt:lpstr>
      <vt:lpstr>Wingdings 2</vt:lpstr>
      <vt:lpstr>Century Gothic</vt:lpstr>
      <vt:lpstr>Wingdings</vt:lpstr>
      <vt:lpstr>+mj-lt</vt:lpstr>
      <vt:lpstr>HDOfficeLightV0</vt:lpstr>
      <vt:lpstr>Para</vt:lpstr>
      <vt:lpstr>Wykres programu Microsoft Excel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CZŁONKÓW KONWENTU I KRAJOWA  STATYSTYKA PODMIOTÓW ZATRUDNIENIA SOCJALNEGO</vt:lpstr>
      <vt:lpstr>Konwent CIS/KIS na tle kraju</vt:lpstr>
      <vt:lpstr> Liczba CIS wg instytucji tworzących  w latach 2006-2013  </vt:lpstr>
      <vt:lpstr>Liczba KIS wg instytucji  tworzących w latach 2011-2013</vt:lpstr>
      <vt:lpstr> Liczba CIS wg stażu działalności  </vt:lpstr>
      <vt:lpstr> najważniejsze sukcesy  z działalności konwentu (1) </vt:lpstr>
      <vt:lpstr> najważniejsze sukcesy  z działalności konwentu (2) 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Rady Programowej</dc:title>
  <dc:creator>.</dc:creator>
  <cp:lastModifiedBy>Kinga Lipka</cp:lastModifiedBy>
  <cp:revision>77</cp:revision>
  <dcterms:created xsi:type="dcterms:W3CDTF">2015-09-30T10:55:18Z</dcterms:created>
  <dcterms:modified xsi:type="dcterms:W3CDTF">2016-11-02T13:51:42Z</dcterms:modified>
</cp:coreProperties>
</file>